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3.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4.xml" ContentType="application/vnd.openxmlformats-officedocument.presentationml.notesSlide+xml"/>
  <Override PartName="/ppt/tags/tag76.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21"/>
  </p:notesMasterIdLst>
  <p:handoutMasterIdLst>
    <p:handoutMasterId r:id="rId22"/>
  </p:handoutMasterIdLst>
  <p:sldIdLst>
    <p:sldId id="278" r:id="rId5"/>
    <p:sldId id="263" r:id="rId6"/>
    <p:sldId id="276" r:id="rId7"/>
    <p:sldId id="279" r:id="rId8"/>
    <p:sldId id="264" r:id="rId9"/>
    <p:sldId id="277" r:id="rId10"/>
    <p:sldId id="271" r:id="rId11"/>
    <p:sldId id="265" r:id="rId12"/>
    <p:sldId id="266" r:id="rId13"/>
    <p:sldId id="274" r:id="rId14"/>
    <p:sldId id="270" r:id="rId15"/>
    <p:sldId id="269" r:id="rId16"/>
    <p:sldId id="273" r:id="rId17"/>
    <p:sldId id="272" r:id="rId18"/>
    <p:sldId id="275" r:id="rId19"/>
    <p:sldId id="30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3B0D505-C993-6532-1588-558A17F9D080}" name="Terbish Tsendsuren" initials="TT" userId="S::tsendsuren@un.org::01ac52e2-acaa-4e6f-bbf6-c264e303a0e6" providerId="AD"/>
  <p188:author id="{C85A571E-215F-B39B-C6E5-738881FD8925}" name="Patricia Keays" initials="PK" userId="S::patricia.keays@un.org::c6196559-bdbb-4a86-a5b7-05eec1c8f113" providerId="AD"/>
  <p188:author id="{E72EB427-7264-8892-35B7-B65B21556884}" name="Lotta Hagman" initials="LH" userId="S::hagman@un.org::d6416cb5-e18c-4783-84b1-dc0e5cd678ba" providerId="AD"/>
  <p188:author id="{C989952C-9576-EA21-1F52-08D33384B721}" name="Ettore Di Benedetto" initials="ED" userId="S::dibenedetto@un.org::c6983440-d584-4ecb-859c-ff483b6fb859" providerId="AD"/>
  <p188:author id="{BB9269A0-4C78-3728-56BB-2F6D64562D7B}" name="Patricia Keays" initials="PK" userId="af1ba9049954c777" providerId="Windows Live"/>
  <p188:author id="{47A807C1-D396-40A4-7499-EFFAAF56E34D}" name="Brian Connolly" initials="BC" userId="Brian Connolly" providerId="None"/>
  <p188:author id="{41A94EDC-2763-4F06-DA23-46A9D9514A90}" name="VOVF" initials="VOVF" userId="VOVF"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1111"/>
    <a:srgbClr val="0556A6"/>
    <a:srgbClr val="538135"/>
    <a:srgbClr val="0077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263" autoAdjust="0"/>
  </p:normalViewPr>
  <p:slideViewPr>
    <p:cSldViewPr snapToGrid="0">
      <p:cViewPr varScale="1">
        <p:scale>
          <a:sx n="70" d="100"/>
          <a:sy n="70" d="100"/>
        </p:scale>
        <p:origin x="1066" y="43"/>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88C845-7246-407D-1934-022F03AF6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78334A9-F3EB-EC20-1CD2-715473F7AA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0FBF99-D6BD-4A5B-8804-F0ABF2AAEA87}" type="datetimeFigureOut">
              <a:rPr lang="en-US" smtClean="0"/>
              <a:t>11/1/2025</a:t>
            </a:fld>
            <a:endParaRPr lang="en-US" dirty="0"/>
          </a:p>
        </p:txBody>
      </p:sp>
      <p:sp>
        <p:nvSpPr>
          <p:cNvPr id="4" name="Footer Placeholder 3">
            <a:extLst>
              <a:ext uri="{FF2B5EF4-FFF2-40B4-BE49-F238E27FC236}">
                <a16:creationId xmlns:a16="http://schemas.microsoft.com/office/drawing/2014/main" id="{1BDEE8B0-D768-BCCD-5FC1-3808A235E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Tree>
    <p:extLst>
      <p:ext uri="{BB962C8B-B14F-4D97-AF65-F5344CB8AC3E}">
        <p14:creationId xmlns:p14="http://schemas.microsoft.com/office/powerpoint/2010/main" val="2245500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FF80-FAEE-440E-826B-5CC2D2B31D0E}" type="datetimeFigureOut">
              <a:rPr lang="en-US" smtClean="0"/>
              <a:t>11/1/2025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CF97C7-2C0D-4DC0-92D4-71B42A9A9F32}" type="slidenum">
              <a:rPr lang="en-US" smtClean="0"/>
              <a:t>‹#›</a:t>
            </a:fld>
            <a:endParaRPr lang="en-US" dirty="0"/>
          </a:p>
        </p:txBody>
      </p:sp>
    </p:spTree>
    <p:extLst>
      <p:ext uri="{BB962C8B-B14F-4D97-AF65-F5344CB8AC3E}">
        <p14:creationId xmlns:p14="http://schemas.microsoft.com/office/powerpoint/2010/main" val="272329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4</a:t>
            </a:fld>
            <a:endParaRPr lang="en-US" dirty="0"/>
          </a:p>
        </p:txBody>
      </p:sp>
    </p:spTree>
    <p:extLst>
      <p:ext uri="{BB962C8B-B14F-4D97-AF65-F5344CB8AC3E}">
        <p14:creationId xmlns:p14="http://schemas.microsoft.com/office/powerpoint/2010/main" val="2655118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5</a:t>
            </a:fld>
            <a:endParaRPr lang="en-US" dirty="0"/>
          </a:p>
        </p:txBody>
      </p:sp>
    </p:spTree>
    <p:extLst>
      <p:ext uri="{BB962C8B-B14F-4D97-AF65-F5344CB8AC3E}">
        <p14:creationId xmlns:p14="http://schemas.microsoft.com/office/powerpoint/2010/main" val="2700658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10</a:t>
            </a:fld>
            <a:endParaRPr lang="en-US" dirty="0"/>
          </a:p>
        </p:txBody>
      </p:sp>
    </p:spTree>
    <p:extLst>
      <p:ext uri="{BB962C8B-B14F-4D97-AF65-F5344CB8AC3E}">
        <p14:creationId xmlns:p14="http://schemas.microsoft.com/office/powerpoint/2010/main" val="60128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14</a:t>
            </a:fld>
            <a:endParaRPr lang="en-US" dirty="0"/>
          </a:p>
        </p:txBody>
      </p:sp>
    </p:spTree>
    <p:extLst>
      <p:ext uri="{BB962C8B-B14F-4D97-AF65-F5344CB8AC3E}">
        <p14:creationId xmlns:p14="http://schemas.microsoft.com/office/powerpoint/2010/main" val="2254774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65631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84E87CA-1A64-2644-7E72-40D785CA9F96}"/>
              </a:ext>
            </a:extLst>
          </p:cNvPr>
          <p:cNvSpPr txBox="1">
            <a:spLocks/>
          </p:cNvSpPr>
          <p:nvPr userDrawn="1"/>
        </p:nvSpPr>
        <p:spPr>
          <a:xfrm>
            <a:off x="838200" y="304005"/>
            <a:ext cx="10058400" cy="7239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l"/>
            <a:endParaRPr lang="en-US" sz="4000" dirty="0"/>
          </a:p>
        </p:txBody>
      </p:sp>
      <p:pic>
        <p:nvPicPr>
          <p:cNvPr id="2" name="Picture 2" descr="A black background with a black square&#10;&#10;Description automatically generated with medium confidence">
            <a:extLst>
              <a:ext uri="{FF2B5EF4-FFF2-40B4-BE49-F238E27FC236}">
                <a16:creationId xmlns:a16="http://schemas.microsoft.com/office/drawing/2014/main" id="{DEFBB16A-70E1-870B-895F-73A75C94EC4F}"/>
              </a:ext>
            </a:extLst>
          </p:cNvPr>
          <p:cNvPicPr>
            <a:picLocks noChangeAspect="1" noChangeArrowheads="1"/>
          </p:cNvPicPr>
          <p:nvPr userDrawn="1"/>
        </p:nvPicPr>
        <p:blipFill>
          <a:blip r:embed="rId3">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818451" y="125955"/>
            <a:ext cx="632813" cy="540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6AC9B90-DB18-582E-D7F1-6A7294E03B04}"/>
              </a:ext>
            </a:extLst>
          </p:cNvPr>
          <p:cNvSpPr txBox="1"/>
          <p:nvPr userDrawn="1"/>
        </p:nvSpPr>
        <p:spPr>
          <a:xfrm>
            <a:off x="838200" y="257455"/>
            <a:ext cx="9980251" cy="261610"/>
          </a:xfrm>
          <a:prstGeom prst="rect">
            <a:avLst/>
          </a:prstGeom>
          <a:noFill/>
        </p:spPr>
        <p:txBody>
          <a:bodyPr wrap="square" rtlCol="0">
            <a:spAutoFit/>
          </a:bodyPr>
          <a:lstStyle/>
          <a:p>
            <a:pPr algn="r"/>
            <a:r>
              <a:rPr lang="fr-FR" sz="1100" b="1" noProof="0" dirty="0">
                <a:solidFill>
                  <a:schemeClr val="bg1">
                    <a:lumMod val="65000"/>
                  </a:schemeClr>
                </a:solidFill>
                <a:latin typeface="Verdana" panose="020B0604030504040204" pitchFamily="34" charset="0"/>
                <a:ea typeface="Verdana" panose="020B0604030504040204" pitchFamily="34" charset="0"/>
              </a:rPr>
              <a:t>1.5 Mise en œuvre des mandats du Conseil de sécurité</a:t>
            </a:r>
          </a:p>
        </p:txBody>
      </p:sp>
      <p:sp>
        <p:nvSpPr>
          <p:cNvPr id="4" name="Footer Placeholder 4">
            <a:extLst>
              <a:ext uri="{FF2B5EF4-FFF2-40B4-BE49-F238E27FC236}">
                <a16:creationId xmlns:a16="http://schemas.microsoft.com/office/drawing/2014/main" id="{C7438D33-640C-7081-092E-F6855C9794EA}"/>
              </a:ext>
            </a:extLst>
          </p:cNvPr>
          <p:cNvSpPr txBox="1">
            <a:spLocks/>
          </p:cNvSpPr>
          <p:nvPr userDrawn="1"/>
        </p:nvSpPr>
        <p:spPr>
          <a:xfrm>
            <a:off x="696000" y="6456545"/>
            <a:ext cx="10800000" cy="288000"/>
          </a:xfrm>
          <a:prstGeom prst="rect">
            <a:avLst/>
          </a:prstGeom>
        </p:spPr>
        <p:txBody>
          <a:bodyPr vert="horz" lIns="91440" tIns="45720" rIns="91440" bIns="45720" rtlCol="0" anchor="ctr"/>
          <a:lstStyle>
            <a:defPPr>
              <a:defRPr lang="en-US"/>
            </a:defPPr>
            <a:lvl1pPr marL="0" algn="l" defTabSz="914400" rtl="0" eaLnBrk="1" latinLnBrk="0" hangingPunct="1">
              <a:defRPr sz="1100" b="1" kern="1200">
                <a:solidFill>
                  <a:schemeClr val="tx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FR" sz="1100" noProof="0" dirty="0">
                <a:solidFill>
                  <a:schemeClr val="bg1">
                    <a:lumMod val="65000"/>
                  </a:schemeClr>
                </a:solidFill>
              </a:rPr>
              <a:t>MFBPD de l’ONU 2025                                                                                                                                                                Diapositive </a:t>
            </a:r>
            <a:fld id="{60323EB4-2EFA-49D3-81CD-1A9035A87ED7}" type="slidenum">
              <a:rPr lang="fr-FR" sz="1100" noProof="0" smtClean="0">
                <a:solidFill>
                  <a:schemeClr val="bg1">
                    <a:lumMod val="65000"/>
                  </a:schemeClr>
                </a:solidFill>
              </a:rPr>
              <a:pPr algn="l"/>
              <a:t>‹#›</a:t>
            </a:fld>
            <a:endParaRPr lang="fr-FR" sz="1100" noProof="0" dirty="0">
              <a:solidFill>
                <a:schemeClr val="bg1">
                  <a:lumMod val="65000"/>
                </a:schemeClr>
              </a:solidFill>
            </a:endParaRPr>
          </a:p>
        </p:txBody>
      </p:sp>
    </p:spTree>
    <p:extLst>
      <p:ext uri="{BB962C8B-B14F-4D97-AF65-F5344CB8AC3E}">
        <p14:creationId xmlns:p14="http://schemas.microsoft.com/office/powerpoint/2010/main" val="413181311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0.xml"/><Relationship Id="rId1" Type="http://schemas.openxmlformats.org/officeDocument/2006/relationships/tags" Target="../tags/tag49.xml"/></Relationships>
</file>

<file path=ppt/slides/_rels/slide11.xml.rels><?xml version="1.0" encoding="UTF-8" standalone="yes"?>
<Relationships xmlns="http://schemas.openxmlformats.org/package/2006/relationships"><Relationship Id="rId3" Type="http://schemas.openxmlformats.org/officeDocument/2006/relationships/tags" Target="../tags/tag53.xml"/><Relationship Id="rId7" Type="http://schemas.microsoft.com/office/2007/relationships/hdphoto" Target="../media/hdphoto1.wdp"/><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3.png"/><Relationship Id="rId5" Type="http://schemas.openxmlformats.org/officeDocument/2006/relationships/notesSlide" Target="../notesSlides/notesSlide3.xml"/><Relationship Id="rId4"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5.xml"/><Relationship Id="rId1" Type="http://schemas.openxmlformats.org/officeDocument/2006/relationships/tags" Target="../tags/tag54.xml"/></Relationships>
</file>

<file path=ppt/slides/_rels/slide13.xml.rels><?xml version="1.0" encoding="UTF-8" standalone="yes"?>
<Relationships xmlns="http://schemas.openxmlformats.org/package/2006/relationships"><Relationship Id="rId8" Type="http://schemas.openxmlformats.org/officeDocument/2006/relationships/tags" Target="../tags/tag63.xml"/><Relationship Id="rId13" Type="http://schemas.openxmlformats.org/officeDocument/2006/relationships/tags" Target="../tags/tag68.xml"/><Relationship Id="rId3" Type="http://schemas.openxmlformats.org/officeDocument/2006/relationships/tags" Target="../tags/tag58.xml"/><Relationship Id="rId7" Type="http://schemas.openxmlformats.org/officeDocument/2006/relationships/tags" Target="../tags/tag62.xml"/><Relationship Id="rId12" Type="http://schemas.openxmlformats.org/officeDocument/2006/relationships/tags" Target="../tags/tag67.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tags" Target="../tags/tag66.xml"/><Relationship Id="rId5" Type="http://schemas.openxmlformats.org/officeDocument/2006/relationships/tags" Target="../tags/tag60.xml"/><Relationship Id="rId15" Type="http://schemas.openxmlformats.org/officeDocument/2006/relationships/slideLayout" Target="../slideLayouts/slideLayout1.xml"/><Relationship Id="rId10" Type="http://schemas.openxmlformats.org/officeDocument/2006/relationships/tags" Target="../tags/tag65.xml"/><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tags" Target="../tags/tag69.xml"/></Relationships>
</file>

<file path=ppt/slides/_rels/slide14.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tags" Target="../tags/tag75.xml"/><Relationship Id="rId7" Type="http://schemas.microsoft.com/office/2007/relationships/hdphoto" Target="../media/hdphoto3.wdp"/><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5.png"/><Relationship Id="rId5" Type="http://schemas.openxmlformats.org/officeDocument/2006/relationships/notesSlide" Target="../notesSlides/notesSlide4.xml"/><Relationship Id="rId4"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2.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3" Type="http://schemas.openxmlformats.org/officeDocument/2006/relationships/tags" Target="../tags/tag22.xml"/><Relationship Id="rId18" Type="http://schemas.openxmlformats.org/officeDocument/2006/relationships/tags" Target="../tags/tag27.xml"/><Relationship Id="rId26" Type="http://schemas.openxmlformats.org/officeDocument/2006/relationships/tags" Target="../tags/tag35.xml"/><Relationship Id="rId3" Type="http://schemas.openxmlformats.org/officeDocument/2006/relationships/tags" Target="../tags/tag12.xml"/><Relationship Id="rId21" Type="http://schemas.openxmlformats.org/officeDocument/2006/relationships/tags" Target="../tags/tag30.xml"/><Relationship Id="rId34" Type="http://schemas.openxmlformats.org/officeDocument/2006/relationships/tags" Target="../tags/tag43.xml"/><Relationship Id="rId7" Type="http://schemas.openxmlformats.org/officeDocument/2006/relationships/tags" Target="../tags/tag16.xml"/><Relationship Id="rId12" Type="http://schemas.openxmlformats.org/officeDocument/2006/relationships/tags" Target="../tags/tag21.xml"/><Relationship Id="rId17" Type="http://schemas.openxmlformats.org/officeDocument/2006/relationships/tags" Target="../tags/tag26.xml"/><Relationship Id="rId25" Type="http://schemas.openxmlformats.org/officeDocument/2006/relationships/tags" Target="../tags/tag34.xml"/><Relationship Id="rId33" Type="http://schemas.openxmlformats.org/officeDocument/2006/relationships/tags" Target="../tags/tag42.xml"/><Relationship Id="rId2" Type="http://schemas.openxmlformats.org/officeDocument/2006/relationships/tags" Target="../tags/tag11.xml"/><Relationship Id="rId16" Type="http://schemas.openxmlformats.org/officeDocument/2006/relationships/tags" Target="../tags/tag25.xml"/><Relationship Id="rId20" Type="http://schemas.openxmlformats.org/officeDocument/2006/relationships/tags" Target="../tags/tag29.xml"/><Relationship Id="rId29" Type="http://schemas.openxmlformats.org/officeDocument/2006/relationships/tags" Target="../tags/tag38.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24" Type="http://schemas.openxmlformats.org/officeDocument/2006/relationships/tags" Target="../tags/tag33.xml"/><Relationship Id="rId32" Type="http://schemas.openxmlformats.org/officeDocument/2006/relationships/tags" Target="../tags/tag41.xml"/><Relationship Id="rId5" Type="http://schemas.openxmlformats.org/officeDocument/2006/relationships/tags" Target="../tags/tag14.xml"/><Relationship Id="rId15" Type="http://schemas.openxmlformats.org/officeDocument/2006/relationships/tags" Target="../tags/tag24.xml"/><Relationship Id="rId23" Type="http://schemas.openxmlformats.org/officeDocument/2006/relationships/tags" Target="../tags/tag32.xml"/><Relationship Id="rId28" Type="http://schemas.openxmlformats.org/officeDocument/2006/relationships/tags" Target="../tags/tag37.xml"/><Relationship Id="rId10" Type="http://schemas.openxmlformats.org/officeDocument/2006/relationships/tags" Target="../tags/tag19.xml"/><Relationship Id="rId19" Type="http://schemas.openxmlformats.org/officeDocument/2006/relationships/tags" Target="../tags/tag28.xml"/><Relationship Id="rId31" Type="http://schemas.openxmlformats.org/officeDocument/2006/relationships/tags" Target="../tags/tag40.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tags" Target="../tags/tag23.xml"/><Relationship Id="rId22" Type="http://schemas.openxmlformats.org/officeDocument/2006/relationships/tags" Target="../tags/tag31.xml"/><Relationship Id="rId27" Type="http://schemas.openxmlformats.org/officeDocument/2006/relationships/tags" Target="../tags/tag36.xml"/><Relationship Id="rId30" Type="http://schemas.openxmlformats.org/officeDocument/2006/relationships/tags" Target="../tags/tag39.xml"/><Relationship Id="rId35" Type="http://schemas.openxmlformats.org/officeDocument/2006/relationships/slideLayout" Target="../slideLayouts/slideLayout1.xml"/><Relationship Id="rId8" Type="http://schemas.openxmlformats.org/officeDocument/2006/relationships/tags" Target="../tags/tag17.xml"/></Relationships>
</file>

<file path=ppt/slides/_rels/slide8.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8.xml"/><Relationship Id="rId1" Type="http://schemas.openxmlformats.org/officeDocument/2006/relationships/tags" Target="../tags/tag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590B3B9-858A-D03B-84FB-BFD7237F771D}"/>
              </a:ext>
            </a:extLst>
          </p:cNvPr>
          <p:cNvSpPr txBox="1"/>
          <p:nvPr>
            <p:custDataLst>
              <p:tags r:id="rId1"/>
            </p:custDataLst>
          </p:nvPr>
        </p:nvSpPr>
        <p:spPr>
          <a:xfrm>
            <a:off x="1524000" y="2136339"/>
            <a:ext cx="9144000" cy="2585323"/>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1.5 Mise en œuvre des mandats du Conseil de sécurité</a:t>
            </a:r>
          </a:p>
        </p:txBody>
      </p:sp>
    </p:spTree>
    <p:extLst>
      <p:ext uri="{BB962C8B-B14F-4D97-AF65-F5344CB8AC3E}">
        <p14:creationId xmlns:p14="http://schemas.microsoft.com/office/powerpoint/2010/main" val="1571374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43BF723-754A-8C35-2781-FF7339FB0EC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28CBBB1-B4E0-4625-D5BB-B33603383D58}"/>
              </a:ext>
            </a:extLst>
          </p:cNvPr>
          <p:cNvSpPr txBox="1"/>
          <p:nvPr>
            <p:custDataLst>
              <p:tags r:id="rId1"/>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Le concept de mission</a:t>
            </a:r>
          </a:p>
        </p:txBody>
      </p:sp>
      <p:sp>
        <p:nvSpPr>
          <p:cNvPr id="3" name="TextBox 2">
            <a:extLst>
              <a:ext uri="{FF2B5EF4-FFF2-40B4-BE49-F238E27FC236}">
                <a16:creationId xmlns:a16="http://schemas.microsoft.com/office/drawing/2014/main" id="{3136F5FF-63F5-D668-A5A7-4AF76D48C7D6}"/>
              </a:ext>
            </a:extLst>
          </p:cNvPr>
          <p:cNvSpPr txBox="1"/>
          <p:nvPr>
            <p:custDataLst>
              <p:tags r:id="rId2"/>
            </p:custDataLst>
          </p:nvPr>
        </p:nvSpPr>
        <p:spPr>
          <a:xfrm>
            <a:off x="1598645" y="1438354"/>
            <a:ext cx="9000000" cy="40934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600"/>
              </a:spcBef>
              <a:spcAft>
                <a:spcPts val="600"/>
              </a:spcAft>
              <a:buFont typeface="Arial" panose="020B0604020202020204" pitchFamily="34" charset="0"/>
              <a:buChar char="•"/>
            </a:pPr>
            <a:r>
              <a:rPr lang="fr-FR" sz="2000" b="1" dirty="0">
                <a:latin typeface="Verdana"/>
                <a:ea typeface="Verdana"/>
              </a:rPr>
              <a:t>Le concept de mission traduit l’intention politique du mandat et la vision des hauts responsables.</a:t>
            </a:r>
          </a:p>
          <a:p>
            <a:pPr marL="804545" indent="-342900">
              <a:spcBef>
                <a:spcPts val="600"/>
              </a:spcBef>
              <a:spcAft>
                <a:spcPts val="600"/>
              </a:spcAft>
              <a:buFont typeface="Verdana" panose="020B0604030504040204" pitchFamily="34" charset="0"/>
              <a:buChar char="-"/>
            </a:pPr>
            <a:r>
              <a:rPr lang="fr-FR" sz="2000" dirty="0">
                <a:latin typeface="Verdana" panose="020B0604030504040204" pitchFamily="34" charset="0"/>
                <a:ea typeface="Verdana" panose="020B0604030504040204" pitchFamily="34" charset="0"/>
              </a:rPr>
              <a:t>Fournit clarté, cohérence et stratégie</a:t>
            </a:r>
          </a:p>
          <a:p>
            <a:pPr marL="804545" indent="-342900">
              <a:spcBef>
                <a:spcPts val="600"/>
              </a:spcBef>
              <a:spcAft>
                <a:spcPts val="600"/>
              </a:spcAft>
              <a:buFont typeface="Verdana" panose="020B0604030504040204" pitchFamily="34" charset="0"/>
              <a:buChar char="-"/>
            </a:pPr>
            <a:r>
              <a:rPr lang="fr-FR" sz="2000" dirty="0">
                <a:latin typeface="Verdana" panose="020B0604030504040204" pitchFamily="34" charset="0"/>
                <a:ea typeface="Verdana" panose="020B0604030504040204" pitchFamily="34" charset="0"/>
              </a:rPr>
              <a:t>Informe la planification au niveau des composantes militaires, policières et civiles</a:t>
            </a:r>
          </a:p>
          <a:p>
            <a:pPr marL="804545" indent="-342900">
              <a:spcBef>
                <a:spcPts val="600"/>
              </a:spcBef>
              <a:spcAft>
                <a:spcPts val="600"/>
              </a:spcAft>
              <a:buFont typeface="Verdana" panose="020B0604030504040204" pitchFamily="34" charset="0"/>
              <a:buChar char="-"/>
            </a:pPr>
            <a:r>
              <a:rPr lang="fr-FR" sz="2000" dirty="0">
                <a:latin typeface="Verdana"/>
                <a:ea typeface="Verdana"/>
              </a:rPr>
              <a:t>Présente la vision et l’objectif de la mission</a:t>
            </a:r>
          </a:p>
          <a:p>
            <a:pPr marL="804545" indent="-342900">
              <a:spcBef>
                <a:spcPts val="600"/>
              </a:spcBef>
              <a:spcAft>
                <a:spcPts val="600"/>
              </a:spcAft>
              <a:buFont typeface="Verdana" panose="020B0604030504040204" pitchFamily="34" charset="0"/>
              <a:buChar char="-"/>
            </a:pPr>
            <a:r>
              <a:rPr lang="fr-FR" sz="2000" dirty="0">
                <a:latin typeface="Verdana" panose="020B0604030504040204" pitchFamily="34" charset="0"/>
                <a:ea typeface="Verdana" panose="020B0604030504040204" pitchFamily="34" charset="0"/>
              </a:rPr>
              <a:t>Constitue une feuille de route pour l’organisation de la mission</a:t>
            </a:r>
          </a:p>
          <a:p>
            <a:pPr marL="285750" indent="-285750">
              <a:spcBef>
                <a:spcPts val="600"/>
              </a:spcBef>
              <a:spcAft>
                <a:spcPts val="600"/>
              </a:spcAft>
              <a:buFont typeface="Arial" panose="020B0604020202020204" pitchFamily="34" charset="0"/>
              <a:buChar char="•"/>
            </a:pPr>
            <a:endParaRPr lang="fr-FR" sz="2000" dirty="0">
              <a:latin typeface="Verdana" panose="020B0604030504040204" pitchFamily="34" charset="0"/>
              <a:ea typeface="Verdana" panose="020B0604030504040204" pitchFamily="34" charset="0"/>
            </a:endParaRPr>
          </a:p>
          <a:p>
            <a:pPr marL="342900" indent="-342900">
              <a:spcBef>
                <a:spcPts val="600"/>
              </a:spcBef>
              <a:spcAft>
                <a:spcPts val="600"/>
              </a:spcAft>
              <a:buFont typeface="Arial" panose="020B0604020202020204" pitchFamily="34" charset="0"/>
              <a:buChar char="•"/>
            </a:pPr>
            <a:r>
              <a:rPr lang="fr-FR" sz="2000" b="1" dirty="0">
                <a:latin typeface="Verdana"/>
                <a:ea typeface="Verdana"/>
              </a:rPr>
              <a:t>Les nouvelles missions doivent, dès leur lancement, élaborer un concept.</a:t>
            </a:r>
          </a:p>
        </p:txBody>
      </p:sp>
    </p:spTree>
    <p:extLst>
      <p:ext uri="{BB962C8B-B14F-4D97-AF65-F5344CB8AC3E}">
        <p14:creationId xmlns:p14="http://schemas.microsoft.com/office/powerpoint/2010/main" val="3943995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EB7AF05-4E70-2D2D-3B93-2B628D9FF9C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67005B0-6A44-A3D5-8CFA-C80AB26C3288}"/>
              </a:ext>
            </a:extLst>
          </p:cNvPr>
          <p:cNvSpPr txBox="1"/>
          <p:nvPr>
            <p:custDataLst>
              <p:tags r:id="rId1"/>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Concept des opérations (CONOPS)</a:t>
            </a:r>
          </a:p>
        </p:txBody>
      </p:sp>
      <p:sp>
        <p:nvSpPr>
          <p:cNvPr id="4" name="TextBox 3">
            <a:extLst>
              <a:ext uri="{FF2B5EF4-FFF2-40B4-BE49-F238E27FC236}">
                <a16:creationId xmlns:a16="http://schemas.microsoft.com/office/drawing/2014/main" id="{FAFEE3F3-220E-F5C3-7A92-9686CECCC38B}"/>
              </a:ext>
            </a:extLst>
          </p:cNvPr>
          <p:cNvSpPr txBox="1"/>
          <p:nvPr>
            <p:custDataLst>
              <p:tags r:id="rId2"/>
            </p:custDataLst>
          </p:nvPr>
        </p:nvSpPr>
        <p:spPr>
          <a:xfrm>
            <a:off x="1598645" y="1438354"/>
            <a:ext cx="9000000" cy="240065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ts val="600"/>
              </a:spcBef>
              <a:spcAft>
                <a:spcPts val="600"/>
              </a:spcAft>
              <a:buFont typeface="Arial" panose="020B0604020202020204" pitchFamily="34" charset="0"/>
              <a:buChar char="•"/>
            </a:pPr>
            <a:r>
              <a:rPr lang="fr-FR" sz="2000" dirty="0">
                <a:latin typeface="Verdana"/>
                <a:ea typeface="Verdana"/>
              </a:rPr>
              <a:t>Le </a:t>
            </a:r>
            <a:r>
              <a:rPr lang="fr-FR" sz="2000" b="1" dirty="0">
                <a:latin typeface="Verdana"/>
                <a:ea typeface="Verdana"/>
              </a:rPr>
              <a:t>CONOPS</a:t>
            </a:r>
            <a:r>
              <a:rPr lang="fr-FR" sz="2000" dirty="0">
                <a:latin typeface="Verdana"/>
                <a:ea typeface="Verdana"/>
              </a:rPr>
              <a:t> repose sur le concept de la mission </a:t>
            </a:r>
          </a:p>
          <a:p>
            <a:pPr marL="285750" indent="-285750">
              <a:spcBef>
                <a:spcPts val="600"/>
              </a:spcBef>
              <a:spcAft>
                <a:spcPts val="600"/>
              </a:spcAft>
              <a:buFont typeface="Arial" panose="020B0604020202020204" pitchFamily="34" charset="0"/>
              <a:buChar char="•"/>
            </a:pPr>
            <a:r>
              <a:rPr lang="fr-FR" sz="2000" dirty="0">
                <a:latin typeface="Verdana"/>
                <a:ea typeface="Verdana"/>
              </a:rPr>
              <a:t>Il décrit les principaux objectifs, les exigences et les tâches des composantes militaire et policière</a:t>
            </a:r>
          </a:p>
          <a:p>
            <a:pPr marL="285750" indent="-285750">
              <a:spcBef>
                <a:spcPts val="600"/>
              </a:spcBef>
              <a:spcAft>
                <a:spcPts val="600"/>
              </a:spcAft>
              <a:buFont typeface="Arial" panose="020B0604020202020204" pitchFamily="34" charset="0"/>
              <a:buChar char="•"/>
            </a:pPr>
            <a:r>
              <a:rPr lang="fr-FR" sz="2000" b="1" dirty="0">
                <a:latin typeface="Verdana"/>
                <a:ea typeface="Verdana"/>
              </a:rPr>
              <a:t>CONOPS</a:t>
            </a:r>
            <a:r>
              <a:rPr lang="fr-FR" sz="2000" dirty="0">
                <a:latin typeface="Verdana"/>
                <a:ea typeface="Verdana"/>
              </a:rPr>
              <a:t> distincts pour la composante militaire et la composante police</a:t>
            </a:r>
          </a:p>
          <a:p>
            <a:pPr marL="285750" indent="-285750">
              <a:spcBef>
                <a:spcPts val="600"/>
              </a:spcBef>
              <a:spcAft>
                <a:spcPts val="600"/>
              </a:spcAft>
              <a:buFont typeface="Arial" panose="020B0604020202020204" pitchFamily="34" charset="0"/>
              <a:buChar char="•"/>
            </a:pPr>
            <a:endParaRPr lang="en-US" sz="2000" dirty="0">
              <a:latin typeface="Verdana"/>
              <a:ea typeface="Verdana"/>
            </a:endParaRPr>
          </a:p>
        </p:txBody>
      </p:sp>
      <p:pic>
        <p:nvPicPr>
          <p:cNvPr id="5" name="Picture 4">
            <a:extLst>
              <a:ext uri="{FF2B5EF4-FFF2-40B4-BE49-F238E27FC236}">
                <a16:creationId xmlns:a16="http://schemas.microsoft.com/office/drawing/2014/main" id="{32E49E46-A013-235E-EB54-14AA10581FFA}"/>
              </a:ext>
            </a:extLst>
          </p:cNvPr>
          <p:cNvPicPr>
            <a:picLocks noChangeAspect="1"/>
          </p:cNvPicPr>
          <p:nvPr>
            <p:custDataLst>
              <p:tags r:id="rId3"/>
            </p:custDataLst>
          </p:nvPr>
        </p:nvPicPr>
        <p:blipFill>
          <a:blip r:embed="rId6">
            <a:extLst>
              <a:ext uri="{BEBA8EAE-BF5A-486C-A8C5-ECC9F3942E4B}">
                <a14:imgProps xmlns:a14="http://schemas.microsoft.com/office/drawing/2010/main">
                  <a14:imgLayer r:embed="rId7">
                    <a14:imgEffect>
                      <a14:brightnessContrast bright="10000"/>
                    </a14:imgEffect>
                  </a14:imgLayer>
                </a14:imgProps>
              </a:ext>
            </a:extLst>
          </a:blip>
          <a:stretch>
            <a:fillRect/>
          </a:stretch>
        </p:blipFill>
        <p:spPr>
          <a:xfrm>
            <a:off x="2666999" y="3634930"/>
            <a:ext cx="6858000" cy="2408286"/>
          </a:xfrm>
          <a:prstGeom prst="rect">
            <a:avLst/>
          </a:prstGeom>
        </p:spPr>
      </p:pic>
    </p:spTree>
    <p:extLst>
      <p:ext uri="{BB962C8B-B14F-4D97-AF65-F5344CB8AC3E}">
        <p14:creationId xmlns:p14="http://schemas.microsoft.com/office/powerpoint/2010/main" val="1177555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EB7AF05-4E70-2D2D-3B93-2B628D9FF9C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B53BE38-571D-B037-2030-F15037BBD45B}"/>
              </a:ext>
            </a:extLst>
          </p:cNvPr>
          <p:cNvSpPr txBox="1"/>
          <p:nvPr>
            <p:custDataLst>
              <p:tags r:id="rId1"/>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Budgétisation axée sur les résultats (BAR)</a:t>
            </a:r>
          </a:p>
        </p:txBody>
      </p:sp>
      <p:sp>
        <p:nvSpPr>
          <p:cNvPr id="3" name="TextBox 2">
            <a:extLst>
              <a:ext uri="{FF2B5EF4-FFF2-40B4-BE49-F238E27FC236}">
                <a16:creationId xmlns:a16="http://schemas.microsoft.com/office/drawing/2014/main" id="{A6A34854-67FA-60C3-D87E-AAA13C28679D}"/>
              </a:ext>
            </a:extLst>
          </p:cNvPr>
          <p:cNvSpPr txBox="1"/>
          <p:nvPr>
            <p:custDataLst>
              <p:tags r:id="rId2"/>
            </p:custDataLst>
          </p:nvPr>
        </p:nvSpPr>
        <p:spPr>
          <a:xfrm>
            <a:off x="1595999" y="2074783"/>
            <a:ext cx="9000000" cy="270843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ts val="600"/>
              </a:spcBef>
              <a:spcAft>
                <a:spcPts val="600"/>
              </a:spcAft>
              <a:buFont typeface="Arial" panose="020B0604020202020204" pitchFamily="34" charset="0"/>
              <a:buChar char="•"/>
            </a:pPr>
            <a:r>
              <a:rPr lang="fr-FR" sz="2000" dirty="0">
                <a:latin typeface="Verdana"/>
                <a:ea typeface="Verdana"/>
              </a:rPr>
              <a:t>Outil de planification de la mission visant à obtenir des résultats</a:t>
            </a:r>
          </a:p>
          <a:p>
            <a:pPr marL="285750" indent="-285750">
              <a:spcBef>
                <a:spcPts val="600"/>
              </a:spcBef>
              <a:spcAft>
                <a:spcPts val="600"/>
              </a:spcAft>
              <a:buFont typeface="Arial" panose="020B0604020202020204" pitchFamily="34" charset="0"/>
              <a:buChar char="•"/>
            </a:pPr>
            <a:r>
              <a:rPr lang="fr-FR" sz="2000" dirty="0">
                <a:latin typeface="Verdana"/>
                <a:ea typeface="Verdana"/>
              </a:rPr>
              <a:t>La gestion des ressources permet à la mission d’obtenir des résultats</a:t>
            </a:r>
          </a:p>
          <a:p>
            <a:pPr marL="285750" indent="-285750">
              <a:spcBef>
                <a:spcPts val="600"/>
              </a:spcBef>
              <a:spcAft>
                <a:spcPts val="600"/>
              </a:spcAft>
              <a:buFont typeface="Arial" panose="020B0604020202020204" pitchFamily="34" charset="0"/>
              <a:buChar char="•"/>
            </a:pPr>
            <a:r>
              <a:rPr lang="fr-FR" sz="2000" dirty="0">
                <a:latin typeface="Verdana"/>
                <a:ea typeface="Verdana"/>
              </a:rPr>
              <a:t>La BAR :</a:t>
            </a:r>
          </a:p>
          <a:p>
            <a:pPr marL="800100" lvl="1" indent="-342900">
              <a:spcBef>
                <a:spcPts val="600"/>
              </a:spcBef>
              <a:spcAft>
                <a:spcPts val="600"/>
              </a:spcAft>
              <a:buFont typeface="Verdana" panose="020B0604030504040204" pitchFamily="34" charset="0"/>
              <a:buChar char="-"/>
            </a:pPr>
            <a:r>
              <a:rPr lang="fr-FR" sz="2000" dirty="0">
                <a:latin typeface="Verdana"/>
                <a:ea typeface="Verdana"/>
              </a:rPr>
              <a:t>Présente les résultats attendus</a:t>
            </a:r>
          </a:p>
          <a:p>
            <a:pPr marL="800100" lvl="1" indent="-342900">
              <a:spcBef>
                <a:spcPts val="600"/>
              </a:spcBef>
              <a:spcAft>
                <a:spcPts val="600"/>
              </a:spcAft>
              <a:buFont typeface="Verdana" panose="020B0604030504040204" pitchFamily="34" charset="0"/>
              <a:buChar char="-"/>
            </a:pPr>
            <a:r>
              <a:rPr lang="fr-FR" sz="2000" dirty="0">
                <a:latin typeface="Verdana"/>
                <a:ea typeface="Verdana"/>
              </a:rPr>
              <a:t>Identifie les activités et les ressources </a:t>
            </a:r>
          </a:p>
          <a:p>
            <a:pPr marL="800100" lvl="1" indent="-342900">
              <a:spcBef>
                <a:spcPts val="600"/>
              </a:spcBef>
              <a:spcAft>
                <a:spcPts val="600"/>
              </a:spcAft>
              <a:buFont typeface="Verdana" panose="020B0604030504040204" pitchFamily="34" charset="0"/>
              <a:buChar char="-"/>
            </a:pPr>
            <a:r>
              <a:rPr lang="fr-FR" sz="2000" dirty="0">
                <a:latin typeface="Verdana"/>
                <a:ea typeface="Verdana"/>
              </a:rPr>
              <a:t>Permet de mesurer les performances</a:t>
            </a:r>
          </a:p>
        </p:txBody>
      </p:sp>
    </p:spTree>
    <p:extLst>
      <p:ext uri="{BB962C8B-B14F-4D97-AF65-F5344CB8AC3E}">
        <p14:creationId xmlns:p14="http://schemas.microsoft.com/office/powerpoint/2010/main" val="3734738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43BF723-754A-8C35-2781-FF7339FB0ECF}"/>
            </a:ext>
          </a:extLst>
        </p:cNvPr>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60E5DC20-D4D6-4433-ECBC-E96046760E09}"/>
              </a:ext>
            </a:extLst>
          </p:cNvPr>
          <p:cNvGraphicFramePr>
            <a:graphicFrameLocks noGrp="1"/>
          </p:cNvGraphicFramePr>
          <p:nvPr>
            <p:custDataLst>
              <p:tags r:id="rId1"/>
            </p:custDataLst>
            <p:extLst>
              <p:ext uri="{D42A27DB-BD31-4B8C-83A1-F6EECF244321}">
                <p14:modId xmlns:p14="http://schemas.microsoft.com/office/powerpoint/2010/main" val="4244545445"/>
              </p:ext>
            </p:extLst>
          </p:nvPr>
        </p:nvGraphicFramePr>
        <p:xfrm>
          <a:off x="1164768" y="1275512"/>
          <a:ext cx="10654685" cy="5065729"/>
        </p:xfrm>
        <a:graphic>
          <a:graphicData uri="http://schemas.openxmlformats.org/drawingml/2006/table">
            <a:tbl>
              <a:tblPr firstRow="1" bandRow="1">
                <a:tableStyleId>{5C22544A-7EE6-4342-B048-85BDC9FD1C3A}</a:tableStyleId>
              </a:tblPr>
              <a:tblGrid>
                <a:gridCol w="475600">
                  <a:extLst>
                    <a:ext uri="{9D8B030D-6E8A-4147-A177-3AD203B41FA5}">
                      <a16:colId xmlns:a16="http://schemas.microsoft.com/office/drawing/2014/main" val="2318921750"/>
                    </a:ext>
                  </a:extLst>
                </a:gridCol>
                <a:gridCol w="444716">
                  <a:extLst>
                    <a:ext uri="{9D8B030D-6E8A-4147-A177-3AD203B41FA5}">
                      <a16:colId xmlns:a16="http://schemas.microsoft.com/office/drawing/2014/main" val="1026882045"/>
                    </a:ext>
                  </a:extLst>
                </a:gridCol>
                <a:gridCol w="2550285">
                  <a:extLst>
                    <a:ext uri="{9D8B030D-6E8A-4147-A177-3AD203B41FA5}">
                      <a16:colId xmlns:a16="http://schemas.microsoft.com/office/drawing/2014/main" val="1337682182"/>
                    </a:ext>
                  </a:extLst>
                </a:gridCol>
                <a:gridCol w="3981502">
                  <a:extLst>
                    <a:ext uri="{9D8B030D-6E8A-4147-A177-3AD203B41FA5}">
                      <a16:colId xmlns:a16="http://schemas.microsoft.com/office/drawing/2014/main" val="2280710173"/>
                    </a:ext>
                  </a:extLst>
                </a:gridCol>
                <a:gridCol w="3202582">
                  <a:extLst>
                    <a:ext uri="{9D8B030D-6E8A-4147-A177-3AD203B41FA5}">
                      <a16:colId xmlns:a16="http://schemas.microsoft.com/office/drawing/2014/main" val="2507399134"/>
                    </a:ext>
                  </a:extLst>
                </a:gridCol>
              </a:tblGrid>
              <a:tr h="562477">
                <a:tc rowSpan="6">
                  <a:txBody>
                    <a:bodyPr/>
                    <a:lstStyle/>
                    <a:p>
                      <a:endParaRPr lang="en-US" sz="1600" dirty="0">
                        <a:solidFill>
                          <a:schemeClr val="tx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gridSpan="4">
                  <a:txBody>
                    <a:bodyPr/>
                    <a:lstStyle/>
                    <a:p>
                      <a:r>
                        <a:rPr lang="fr-FR" sz="1600" b="1" dirty="0">
                          <a:solidFill>
                            <a:schemeClr val="bg1"/>
                          </a:solidFill>
                          <a:latin typeface="Verdana" panose="020B0604030504040204" pitchFamily="34" charset="0"/>
                          <a:ea typeface="Verdana" panose="020B0604030504040204" pitchFamily="34" charset="0"/>
                        </a:rPr>
                        <a:t>Orientation stratégique du Cabinet du Secrétaire général (Directive de planification du Secrétaire général)</a:t>
                      </a:r>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rgbClr val="538135"/>
                    </a:solidFill>
                  </a:tcPr>
                </a:tc>
                <a:tc hMerge="1">
                  <a:txBody>
                    <a:bodyPr/>
                    <a:lstStyle/>
                    <a:p>
                      <a:endParaRPr lang="en-US" sz="1600">
                        <a:latin typeface="Verdana" panose="020B0604030504040204" pitchFamily="34" charset="0"/>
                        <a:ea typeface="Verdana" panose="020B0604030504040204" pitchFamily="34" charset="0"/>
                      </a:endParaRPr>
                    </a:p>
                  </a:txBody>
                  <a:tcPr/>
                </a:tc>
                <a:tc hMerge="1">
                  <a:txBody>
                    <a:bodyPr/>
                    <a:lstStyle/>
                    <a:p>
                      <a:endParaRPr lang="en-US" sz="1600">
                        <a:latin typeface="Verdana" panose="020B0604030504040204" pitchFamily="34" charset="0"/>
                        <a:ea typeface="Verdana" panose="020B0604030504040204" pitchFamily="34" charset="0"/>
                      </a:endParaRPr>
                    </a:p>
                  </a:txBody>
                  <a:tcPr/>
                </a:tc>
                <a:tc hMerge="1">
                  <a:txBody>
                    <a:bodyPr/>
                    <a:lstStyle/>
                    <a:p>
                      <a:endParaRPr lang="en-US" sz="160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624373255"/>
                  </a:ext>
                </a:extLst>
              </a:tr>
              <a:tr h="705827">
                <a:tc vMerge="1">
                  <a:txBody>
                    <a:bodyPr/>
                    <a:lstStyle/>
                    <a:p>
                      <a:endParaRPr lang="en-US"/>
                    </a:p>
                  </a:txBody>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dirty="0">
                        <a:solidFill>
                          <a:schemeClr val="bg1"/>
                        </a:solidFill>
                        <a:latin typeface="Verdana" panose="020B0604030504040204" pitchFamily="34" charset="0"/>
                        <a:ea typeface="Verdana" panose="020B0604030504040204" pitchFamily="34" charset="0"/>
                      </a:endParaRPr>
                    </a:p>
                  </a:txBody>
                  <a:tcPr vert="vert270" anchor="ctr">
                    <a:lnL w="12700" cap="flat" cmpd="sng" algn="ctr">
                      <a:noFill/>
                      <a:prstDash val="solid"/>
                      <a:round/>
                      <a:headEnd type="none" w="med" len="med"/>
                      <a:tailEnd type="none" w="med" len="med"/>
                    </a:lnL>
                    <a:solidFill>
                      <a:srgbClr val="538135"/>
                    </a:solidFill>
                  </a:tcPr>
                </a:tc>
                <a:tc gridSpan="3">
                  <a:txBody>
                    <a:bodyPr/>
                    <a:lstStyle/>
                    <a:p>
                      <a:r>
                        <a:rPr lang="fr-FR" sz="1800" b="1" dirty="0">
                          <a:latin typeface="Verdana" panose="020B0604030504040204" pitchFamily="34" charset="0"/>
                          <a:ea typeface="Verdana" panose="020B0604030504040204" pitchFamily="34" charset="0"/>
                        </a:rPr>
                        <a:t>Planification à l’échelle de l’ONU (Mission avec les partenaires de l’ONU)</a:t>
                      </a:r>
                    </a:p>
                  </a:txBody>
                  <a:tcPr anchor="ctr">
                    <a:lnB w="12700" cap="flat" cmpd="sng" algn="ctr">
                      <a:solidFill>
                        <a:schemeClr val="tx1"/>
                      </a:solidFill>
                      <a:prstDash val="solid"/>
                      <a:round/>
                      <a:headEnd type="none" w="med" len="med"/>
                      <a:tailEnd type="none" w="med" len="med"/>
                    </a:lnB>
                    <a:noFill/>
                  </a:tcPr>
                </a:tc>
                <a:tc hMerge="1">
                  <a:txBody>
                    <a:bodyPr/>
                    <a:lstStyle/>
                    <a:p>
                      <a:endParaRPr lang="en-US" sz="1600">
                        <a:latin typeface="Verdana" panose="020B0604030504040204" pitchFamily="34" charset="0"/>
                        <a:ea typeface="Verdana" panose="020B0604030504040204" pitchFamily="34" charset="0"/>
                      </a:endParaRPr>
                    </a:p>
                  </a:txBody>
                  <a:tcPr/>
                </a:tc>
                <a:tc hMerge="1">
                  <a:txBody>
                    <a:bodyPr/>
                    <a:lstStyle/>
                    <a:p>
                      <a:endParaRPr lang="en-US" sz="160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4264002586"/>
                  </a:ext>
                </a:extLst>
              </a:tr>
              <a:tr h="895565">
                <a:tc vMerge="1">
                  <a:txBody>
                    <a:bodyPr/>
                    <a:lstStyle/>
                    <a:p>
                      <a:endParaRPr lang="en-US" sz="1600">
                        <a:latin typeface="Verdana" panose="020B0604030504040204" pitchFamily="34" charset="0"/>
                        <a:ea typeface="Verdana" panose="020B0604030504040204" pitchFamily="34" charset="0"/>
                      </a:endParaRP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latin typeface="Verdana" panose="020B0604030504040204" pitchFamily="34" charset="0"/>
                          <a:ea typeface="Verdana" panose="020B0604030504040204" pitchFamily="34" charset="0"/>
                        </a:rPr>
                        <a:t>Orientation stratégique/siège</a:t>
                      </a:r>
                    </a:p>
                  </a:txBody>
                  <a:tcPr vert="vert270" anchor="ctr"/>
                </a:tc>
                <a:tc>
                  <a:txBody>
                    <a:bodyPr/>
                    <a:lstStyle/>
                    <a:p>
                      <a:pPr algn="ctr"/>
                      <a:r>
                        <a:rPr lang="fr-FR" sz="1600" dirty="0">
                          <a:latin typeface="Verdana" panose="020B0604030504040204" pitchFamily="34" charset="0"/>
                          <a:ea typeface="Verdana" panose="020B0604030504040204" pitchFamily="34" charset="0"/>
                        </a:rPr>
                        <a:t>Rapport d’évaluation stratégique contenant des options</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a:endParaRPr lang="en-US" sz="1600" dirty="0">
                        <a:latin typeface="Verdana" panose="020B0604030504040204" pitchFamily="34" charset="0"/>
                        <a:ea typeface="Verdana" panose="020B0604030504040204" pitchFamily="34" charset="0"/>
                      </a:endParaRPr>
                    </a:p>
                  </a:txBody>
                  <a:tcPr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l" rtl="0"/>
                      <a:endParaRPr lang="en-US" sz="1600" dirty="0">
                        <a:latin typeface="Verdana" panose="020B0604030504040204" pitchFamily="34" charset="0"/>
                        <a:ea typeface="Verdana" panose="020B0604030504040204" pitchFamily="34" charset="0"/>
                      </a:endParaRPr>
                    </a:p>
                  </a:txBody>
                  <a:tcPr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420869276"/>
                  </a:ext>
                </a:extLst>
              </a:tr>
              <a:tr h="870195">
                <a:tc vMerge="1">
                  <a:txBody>
                    <a:bodyPr/>
                    <a:lstStyle/>
                    <a:p>
                      <a:endParaRPr lang="en-US" sz="1600">
                        <a:latin typeface="Verdana" panose="020B0604030504040204" pitchFamily="34" charset="0"/>
                        <a:ea typeface="Verdana" panose="020B0604030504040204" pitchFamily="34" charset="0"/>
                      </a:endParaRPr>
                    </a:p>
                  </a:txBody>
                  <a:tcPr/>
                </a:tc>
                <a:tc vMerge="1">
                  <a:txBody>
                    <a:bodyPr/>
                    <a:lstStyle/>
                    <a:p>
                      <a:endParaRPr lang="en-US" sz="1600">
                        <a:latin typeface="Verdana" panose="020B0604030504040204" pitchFamily="34" charset="0"/>
                        <a:ea typeface="Verdana" panose="020B0604030504040204" pitchFamily="34" charset="0"/>
                      </a:endParaRPr>
                    </a:p>
                  </a:txBody>
                  <a:tcPr/>
                </a:tc>
                <a:tc>
                  <a:txBody>
                    <a:bodyPr/>
                    <a:lstStyle/>
                    <a:p>
                      <a:pPr algn="ctr"/>
                      <a:r>
                        <a:rPr lang="fr-FR" sz="1250" dirty="0">
                          <a:latin typeface="Verdana" panose="020B0604030504040204" pitchFamily="34" charset="0"/>
                          <a:ea typeface="Verdana" panose="020B0604030504040204" pitchFamily="34" charset="0"/>
                        </a:rPr>
                        <a:t>Directive du Secrétaire général à l’intention des hauts responsables sur le terrain</a:t>
                      </a:r>
                    </a:p>
                  </a:txBody>
                  <a:tcPr marL="0" marR="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a:endParaRPr lang="en-US" sz="1600" dirty="0">
                        <a:latin typeface="Verdana" panose="020B0604030504040204" pitchFamily="34" charset="0"/>
                        <a:ea typeface="Verdana" panose="020B0604030504040204" pitchFamily="34" charset="0"/>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endParaRPr lang="en-US" sz="1600" dirty="0">
                        <a:latin typeface="Verdana" panose="020B0604030504040204" pitchFamily="34" charset="0"/>
                        <a:ea typeface="Verdana" panose="020B0604030504040204" pitchFamily="34" charset="0"/>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88216084"/>
                  </a:ext>
                </a:extLst>
              </a:tr>
              <a:tr h="1119457">
                <a:tc vMerge="1">
                  <a:txBody>
                    <a:bodyPr/>
                    <a:lstStyle/>
                    <a:p>
                      <a:endParaRPr lang="en-US" sz="1600">
                        <a:latin typeface="Verdana" panose="020B0604030504040204" pitchFamily="34" charset="0"/>
                        <a:ea typeface="Verdana" panose="020B0604030504040204" pitchFamily="34" charset="0"/>
                      </a:endParaRPr>
                    </a:p>
                  </a:txBody>
                  <a:tcPr anchor="ctr">
                    <a:solidFill>
                      <a:schemeClr val="bg1">
                        <a:lumMod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dirty="0">
                        <a:solidFill>
                          <a:schemeClr val="bg1"/>
                        </a:solidFill>
                        <a:latin typeface="Verdana" panose="020B0604030504040204" pitchFamily="34" charset="0"/>
                        <a:ea typeface="Verdana" panose="020B0604030504040204" pitchFamily="34" charset="0"/>
                      </a:endParaRPr>
                    </a:p>
                  </a:txBody>
                  <a:tcPr vert="vert270" anchor="ctr">
                    <a:lnL w="12700" cap="flat" cmpd="sng" algn="ctr">
                      <a:noFill/>
                      <a:prstDash val="solid"/>
                      <a:round/>
                      <a:headEnd type="none" w="med" len="med"/>
                      <a:tailEnd type="none" w="med" len="med"/>
                    </a:lnL>
                    <a:solidFill>
                      <a:srgbClr val="538135"/>
                    </a:solidFill>
                  </a:tcPr>
                </a:tc>
                <a:tc>
                  <a:txBody>
                    <a:bodyPr/>
                    <a:lstStyle/>
                    <a:p>
                      <a:pPr algn="ctr"/>
                      <a:r>
                        <a:rPr lang="fr-FR" sz="1600" dirty="0">
                          <a:latin typeface="Verdana" panose="020B0604030504040204" pitchFamily="34" charset="0"/>
                          <a:ea typeface="Verdana" panose="020B0604030504040204" pitchFamily="34" charset="0"/>
                        </a:rPr>
                        <a:t>PCNUDD en tant que cadre commun ou CSI/équivalent</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a:endParaRPr lang="en-US" sz="1600" dirty="0">
                        <a:latin typeface="Verdana" panose="020B0604030504040204" pitchFamily="34" charset="0"/>
                        <a:ea typeface="Verdana" panose="020B0604030504040204"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endParaRPr lang="en-US" sz="1600" dirty="0">
                        <a:latin typeface="Verdana" panose="020B0604030504040204" pitchFamily="34" charset="0"/>
                        <a:ea typeface="Verdana" panose="020B0604030504040204"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70454026"/>
                  </a:ext>
                </a:extLst>
              </a:tr>
              <a:tr h="895565">
                <a:tc vMerge="1">
                  <a:txBody>
                    <a:bodyPr/>
                    <a:lstStyle/>
                    <a:p>
                      <a:endParaRPr lang="en-US" sz="1600">
                        <a:latin typeface="Verdana" panose="020B0604030504040204" pitchFamily="34" charset="0"/>
                        <a:ea typeface="Verdana" panose="020B0604030504040204" pitchFamily="34" charset="0"/>
                      </a:endParaRPr>
                    </a:p>
                  </a:txBody>
                  <a:tcPr anchor="ctr">
                    <a:solidFill>
                      <a:schemeClr val="bg1">
                        <a:lumMod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dirty="0">
                        <a:solidFill>
                          <a:schemeClr val="bg1"/>
                        </a:solidFill>
                        <a:latin typeface="Verdana" panose="020B0604030504040204" pitchFamily="34" charset="0"/>
                        <a:ea typeface="Verdana" panose="020B0604030504040204" pitchFamily="34" charset="0"/>
                      </a:endParaRPr>
                    </a:p>
                  </a:txBody>
                  <a:tcPr vert="vert270" anchor="ctr">
                    <a:lnL w="12700" cap="flat" cmpd="sng" algn="ctr">
                      <a:noFill/>
                      <a:prstDash val="solid"/>
                      <a:round/>
                      <a:headEnd type="none" w="med" len="med"/>
                      <a:tailEnd type="none" w="med" len="med"/>
                    </a:lnL>
                    <a:solidFill>
                      <a:srgbClr val="538135"/>
                    </a:solidFill>
                  </a:tcPr>
                </a:tc>
                <a:tc>
                  <a:txBody>
                    <a:bodyPr/>
                    <a:lstStyle/>
                    <a:p>
                      <a:pPr algn="ctr"/>
                      <a:r>
                        <a:rPr lang="fr-FR" sz="1600" dirty="0">
                          <a:latin typeface="Verdana" panose="020B0604030504040204" pitchFamily="34" charset="0"/>
                          <a:ea typeface="Verdana" panose="020B0604030504040204" pitchFamily="34" charset="0"/>
                        </a:rPr>
                        <a:t>Budgets des entités (doivent s’aligner sur les plans communs)</a:t>
                      </a:r>
                    </a:p>
                  </a:txBody>
                  <a:tcPr anchor="ctr">
                    <a:lnT w="12700" cap="flat" cmpd="sng" algn="ctr">
                      <a:solidFill>
                        <a:schemeClr val="tx1"/>
                      </a:solidFill>
                      <a:prstDash val="solid"/>
                      <a:round/>
                      <a:headEnd type="none" w="med" len="med"/>
                      <a:tailEnd type="none" w="med" len="med"/>
                    </a:lnT>
                    <a:noFill/>
                  </a:tcPr>
                </a:tc>
                <a:tc>
                  <a:txBody>
                    <a:bodyPr/>
                    <a:lstStyle/>
                    <a:p>
                      <a:pPr algn="l" rtl="0"/>
                      <a:endParaRPr lang="en-US" sz="1600" dirty="0">
                        <a:latin typeface="Verdana" panose="020B0604030504040204" pitchFamily="34" charset="0"/>
                        <a:ea typeface="Verdana" panose="020B0604030504040204" pitchFamily="34" charset="0"/>
                      </a:endParaRPr>
                    </a:p>
                  </a:txBody>
                  <a:tcPr anchor="ctr">
                    <a:lnT w="12700" cap="flat" cmpd="sng" algn="ctr">
                      <a:solidFill>
                        <a:schemeClr val="tx1"/>
                      </a:solidFill>
                      <a:prstDash val="solid"/>
                      <a:round/>
                      <a:headEnd type="none" w="med" len="med"/>
                      <a:tailEnd type="none" w="med" len="med"/>
                    </a:lnT>
                    <a:solidFill>
                      <a:schemeClr val="bg1"/>
                    </a:solidFill>
                  </a:tcPr>
                </a:tc>
                <a:tc>
                  <a:txBody>
                    <a:bodyPr/>
                    <a:lstStyle/>
                    <a:p>
                      <a:pPr algn="l" rtl="0"/>
                      <a:endParaRPr lang="en-US" sz="1600" dirty="0">
                        <a:latin typeface="Verdana" panose="020B0604030504040204" pitchFamily="34" charset="0"/>
                        <a:ea typeface="Verdana" panose="020B0604030504040204" pitchFamily="34" charset="0"/>
                      </a:endParaRPr>
                    </a:p>
                  </a:txBody>
                  <a:tcPr anchor="ct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614446287"/>
                  </a:ext>
                </a:extLst>
              </a:tr>
            </a:tbl>
          </a:graphicData>
        </a:graphic>
      </p:graphicFrame>
      <p:sp>
        <p:nvSpPr>
          <p:cNvPr id="11" name="TextBox 10">
            <a:extLst>
              <a:ext uri="{FF2B5EF4-FFF2-40B4-BE49-F238E27FC236}">
                <a16:creationId xmlns:a16="http://schemas.microsoft.com/office/drawing/2014/main" id="{3333B405-086C-78C5-5EF3-69384D594A4B}"/>
              </a:ext>
            </a:extLst>
          </p:cNvPr>
          <p:cNvSpPr txBox="1"/>
          <p:nvPr>
            <p:custDataLst>
              <p:tags r:id="rId2"/>
            </p:custDataLst>
          </p:nvPr>
        </p:nvSpPr>
        <p:spPr>
          <a:xfrm>
            <a:off x="4622946" y="2573957"/>
            <a:ext cx="4706369" cy="954107"/>
          </a:xfrm>
          <a:prstGeom prst="rect">
            <a:avLst/>
          </a:prstGeom>
          <a:noFill/>
        </p:spPr>
        <p:txBody>
          <a:bodyPr wrap="square" rtlCol="0">
            <a:spAutoFit/>
          </a:bodyPr>
          <a:lstStyle/>
          <a:p>
            <a:r>
              <a:rPr lang="fr-FR" sz="1400" b="1" dirty="0">
                <a:latin typeface="Verdana" panose="020B0604030504040204" pitchFamily="34" charset="0"/>
                <a:ea typeface="Verdana" panose="020B0604030504040204" pitchFamily="34" charset="0"/>
              </a:rPr>
              <a:t>Planification spécifique à la mission</a:t>
            </a:r>
          </a:p>
          <a:p>
            <a:pPr marL="285750" indent="-169863">
              <a:buFont typeface="Arial" panose="020B0604020202020204" pitchFamily="34" charset="0"/>
              <a:buChar char="•"/>
            </a:pPr>
            <a:r>
              <a:rPr lang="fr-FR" sz="1400" dirty="0">
                <a:latin typeface="Verdana" panose="020B0604030504040204" pitchFamily="34" charset="0"/>
                <a:ea typeface="Verdana" panose="020B0604030504040204" pitchFamily="34" charset="0"/>
              </a:rPr>
              <a:t>Directive de planification de maintien de la paix du RSSG PK</a:t>
            </a:r>
          </a:p>
          <a:p>
            <a:pPr marL="285750" indent="-169863">
              <a:buFont typeface="Arial" panose="020B0604020202020204" pitchFamily="34" charset="0"/>
              <a:buChar char="•"/>
            </a:pPr>
            <a:r>
              <a:rPr lang="fr-FR" sz="1400" dirty="0">
                <a:latin typeface="Verdana" panose="020B0604030504040204" pitchFamily="34" charset="0"/>
                <a:ea typeface="Verdana" panose="020B0604030504040204" pitchFamily="34" charset="0"/>
              </a:rPr>
              <a:t>Mandat de la mission</a:t>
            </a:r>
          </a:p>
        </p:txBody>
      </p:sp>
      <p:sp>
        <p:nvSpPr>
          <p:cNvPr id="12" name="TextBox 11">
            <a:extLst>
              <a:ext uri="{FF2B5EF4-FFF2-40B4-BE49-F238E27FC236}">
                <a16:creationId xmlns:a16="http://schemas.microsoft.com/office/drawing/2014/main" id="{188AA528-C968-E0FB-FF7F-1D4CC0DB96DA}"/>
              </a:ext>
            </a:extLst>
          </p:cNvPr>
          <p:cNvSpPr txBox="1"/>
          <p:nvPr>
            <p:custDataLst>
              <p:tags r:id="rId3"/>
            </p:custDataLst>
          </p:nvPr>
        </p:nvSpPr>
        <p:spPr>
          <a:xfrm>
            <a:off x="4751114" y="3657270"/>
            <a:ext cx="5259773" cy="523220"/>
          </a:xfrm>
          <a:prstGeom prst="rect">
            <a:avLst/>
          </a:prstGeom>
          <a:noFill/>
        </p:spPr>
        <p:txBody>
          <a:bodyPr wrap="none" rtlCol="0">
            <a:spAutoFit/>
          </a:bodyPr>
          <a:lstStyle/>
          <a:p>
            <a:pPr algn="ctr"/>
            <a:r>
              <a:rPr lang="fr-FR" sz="1400" b="1" dirty="0">
                <a:latin typeface="Verdana" panose="020B0604030504040204" pitchFamily="34" charset="0"/>
                <a:ea typeface="Verdana" panose="020B0604030504040204" pitchFamily="34" charset="0"/>
              </a:rPr>
              <a:t>Concept de la mission</a:t>
            </a:r>
          </a:p>
          <a:p>
            <a:pPr algn="ctr"/>
            <a:r>
              <a:rPr lang="fr-FR" sz="1400" dirty="0">
                <a:latin typeface="Verdana" panose="020B0604030504040204" pitchFamily="34" charset="0"/>
                <a:ea typeface="Verdana" panose="020B0604030504040204" pitchFamily="34" charset="0"/>
              </a:rPr>
              <a:t>CONOPS militaire | CONOPS de police | Concept d’appui</a:t>
            </a:r>
          </a:p>
        </p:txBody>
      </p:sp>
      <p:sp>
        <p:nvSpPr>
          <p:cNvPr id="13" name="Oval 12">
            <a:extLst>
              <a:ext uri="{FF2B5EF4-FFF2-40B4-BE49-F238E27FC236}">
                <a16:creationId xmlns:a16="http://schemas.microsoft.com/office/drawing/2014/main" id="{8DA6C741-18A8-1564-A1FC-B04F6FB6FA3A}"/>
              </a:ext>
            </a:extLst>
          </p:cNvPr>
          <p:cNvSpPr>
            <a:spLocks noChangeAspect="1"/>
          </p:cNvSpPr>
          <p:nvPr>
            <p:custDataLst>
              <p:tags r:id="rId4"/>
            </p:custDataLst>
          </p:nvPr>
        </p:nvSpPr>
        <p:spPr>
          <a:xfrm>
            <a:off x="10183700" y="2870691"/>
            <a:ext cx="1673566" cy="1123200"/>
          </a:xfrm>
          <a:prstGeom prst="ellipse">
            <a:avLst/>
          </a:prstGeom>
          <a:solidFill>
            <a:srgbClr val="055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b="1" dirty="0">
                <a:latin typeface="Verdana" panose="020B0604030504040204" pitchFamily="34" charset="0"/>
                <a:ea typeface="Verdana" panose="020B0604030504040204" pitchFamily="34" charset="0"/>
              </a:rPr>
              <a:t>Orientation politique générale</a:t>
            </a:r>
          </a:p>
        </p:txBody>
      </p:sp>
      <p:sp>
        <p:nvSpPr>
          <p:cNvPr id="14" name="Arrow: Left 13">
            <a:extLst>
              <a:ext uri="{FF2B5EF4-FFF2-40B4-BE49-F238E27FC236}">
                <a16:creationId xmlns:a16="http://schemas.microsoft.com/office/drawing/2014/main" id="{3290B61D-5360-1302-E95D-5F240DB41CA5}"/>
              </a:ext>
            </a:extLst>
          </p:cNvPr>
          <p:cNvSpPr/>
          <p:nvPr>
            <p:custDataLst>
              <p:tags r:id="rId5"/>
            </p:custDataLst>
          </p:nvPr>
        </p:nvSpPr>
        <p:spPr>
          <a:xfrm>
            <a:off x="9786516" y="3184110"/>
            <a:ext cx="563880" cy="438912"/>
          </a:xfrm>
          <a:prstGeom prst="leftArrow">
            <a:avLst/>
          </a:prstGeom>
          <a:solidFill>
            <a:srgbClr val="055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TextBox 14">
            <a:extLst>
              <a:ext uri="{FF2B5EF4-FFF2-40B4-BE49-F238E27FC236}">
                <a16:creationId xmlns:a16="http://schemas.microsoft.com/office/drawing/2014/main" id="{A32E3E82-BE57-4ACD-57FB-0F2A34AF5F6C}"/>
              </a:ext>
            </a:extLst>
          </p:cNvPr>
          <p:cNvSpPr txBox="1"/>
          <p:nvPr>
            <p:custDataLst>
              <p:tags r:id="rId6"/>
            </p:custDataLst>
          </p:nvPr>
        </p:nvSpPr>
        <p:spPr>
          <a:xfrm>
            <a:off x="5158277" y="5644752"/>
            <a:ext cx="4852610" cy="369332"/>
          </a:xfrm>
          <a:prstGeom prst="rect">
            <a:avLst/>
          </a:prstGeom>
          <a:noFill/>
        </p:spPr>
        <p:txBody>
          <a:bodyPr wrap="none" rtlCol="0">
            <a:spAutoFit/>
          </a:bodyPr>
          <a:lstStyle/>
          <a:p>
            <a:pPr algn="ctr"/>
            <a:r>
              <a:rPr lang="fr-FR" b="1" dirty="0">
                <a:latin typeface="Verdana" panose="020B0604030504040204" pitchFamily="34" charset="0"/>
                <a:ea typeface="Verdana" panose="020B0604030504040204" pitchFamily="34" charset="0"/>
              </a:rPr>
              <a:t>Budgétisation axée sur les résultats</a:t>
            </a:r>
          </a:p>
        </p:txBody>
      </p:sp>
      <p:sp>
        <p:nvSpPr>
          <p:cNvPr id="18" name="TextBox 17">
            <a:extLst>
              <a:ext uri="{FF2B5EF4-FFF2-40B4-BE49-F238E27FC236}">
                <a16:creationId xmlns:a16="http://schemas.microsoft.com/office/drawing/2014/main" id="{1E4BCB6F-CFE9-05C0-4612-3C27DA44A4E1}"/>
              </a:ext>
            </a:extLst>
          </p:cNvPr>
          <p:cNvSpPr txBox="1"/>
          <p:nvPr>
            <p:custDataLst>
              <p:tags r:id="rId7"/>
            </p:custDataLst>
          </p:nvPr>
        </p:nvSpPr>
        <p:spPr>
          <a:xfrm>
            <a:off x="8347877" y="4685907"/>
            <a:ext cx="2458937" cy="523220"/>
          </a:xfrm>
          <a:prstGeom prst="rect">
            <a:avLst/>
          </a:prstGeom>
          <a:noFill/>
        </p:spPr>
        <p:txBody>
          <a:bodyPr wrap="square" rtlCol="0">
            <a:spAutoFit/>
          </a:bodyPr>
          <a:lstStyle/>
          <a:p>
            <a:pPr algn="ctr"/>
            <a:r>
              <a:rPr lang="fr-FR" sz="1400" b="1" dirty="0">
                <a:latin typeface="Verdana" panose="020B0604030504040204" pitchFamily="34" charset="0"/>
                <a:ea typeface="Verdana" panose="020B0604030504040204" pitchFamily="34" charset="0"/>
              </a:rPr>
              <a:t>Plan de la mission</a:t>
            </a:r>
          </a:p>
          <a:p>
            <a:pPr algn="ctr"/>
            <a:r>
              <a:rPr lang="fr-FR" sz="1400" i="1" dirty="0">
                <a:latin typeface="Verdana" panose="020B0604030504040204" pitchFamily="34" charset="0"/>
                <a:ea typeface="Verdana" panose="020B0604030504040204" pitchFamily="34" charset="0"/>
              </a:rPr>
              <a:t>(SGEP le cas échéant)</a:t>
            </a:r>
          </a:p>
        </p:txBody>
      </p:sp>
      <p:sp>
        <p:nvSpPr>
          <p:cNvPr id="19" name="TextBox 18">
            <a:extLst>
              <a:ext uri="{FF2B5EF4-FFF2-40B4-BE49-F238E27FC236}">
                <a16:creationId xmlns:a16="http://schemas.microsoft.com/office/drawing/2014/main" id="{793F6A3A-16EF-5FF5-ACF8-E5BEF7200B01}"/>
              </a:ext>
            </a:extLst>
          </p:cNvPr>
          <p:cNvSpPr txBox="1"/>
          <p:nvPr>
            <p:custDataLst>
              <p:tags r:id="rId8"/>
            </p:custDataLst>
          </p:nvPr>
        </p:nvSpPr>
        <p:spPr>
          <a:xfrm>
            <a:off x="4305189" y="4460294"/>
            <a:ext cx="5127841" cy="677108"/>
          </a:xfrm>
          <a:prstGeom prst="rect">
            <a:avLst/>
          </a:prstGeom>
          <a:noFill/>
        </p:spPr>
        <p:txBody>
          <a:bodyPr wrap="square" rtlCol="0">
            <a:spAutoFit/>
          </a:bodyPr>
          <a:lstStyle/>
          <a:p>
            <a:pPr marL="285750" indent="-169863" defTabSz="182880">
              <a:spcBef>
                <a:spcPts val="600"/>
              </a:spcBef>
              <a:spcAft>
                <a:spcPts val="600"/>
              </a:spcAft>
              <a:buFont typeface="Arial" panose="020B0604020202020204" pitchFamily="34" charset="0"/>
              <a:buChar char="•"/>
            </a:pPr>
            <a:r>
              <a:rPr lang="fr-FR" sz="1400" dirty="0">
                <a:latin typeface="Verdana" panose="020B0604030504040204" pitchFamily="34" charset="0"/>
                <a:ea typeface="Verdana" panose="020B0604030504040204" pitchFamily="34" charset="0"/>
              </a:rPr>
              <a:t>Stratégies transversales à l’échelle de la mission</a:t>
            </a:r>
          </a:p>
          <a:p>
            <a:pPr marL="285750" indent="-169863" defTabSz="182880">
              <a:spcBef>
                <a:spcPts val="600"/>
              </a:spcBef>
              <a:spcAft>
                <a:spcPts val="600"/>
              </a:spcAft>
              <a:buFont typeface="Arial" panose="020B0604020202020204" pitchFamily="34" charset="0"/>
              <a:buChar char="•"/>
            </a:pPr>
            <a:r>
              <a:rPr lang="fr-FR" sz="1400" dirty="0">
                <a:latin typeface="Verdana" panose="020B0604030504040204" pitchFamily="34" charset="0"/>
                <a:ea typeface="Verdana" panose="020B0604030504040204" pitchFamily="34" charset="0"/>
              </a:rPr>
              <a:t>Plans des composantes et plans de travail</a:t>
            </a:r>
          </a:p>
        </p:txBody>
      </p:sp>
      <p:sp>
        <p:nvSpPr>
          <p:cNvPr id="20" name="Arrow: Left 19">
            <a:extLst>
              <a:ext uri="{FF2B5EF4-FFF2-40B4-BE49-F238E27FC236}">
                <a16:creationId xmlns:a16="http://schemas.microsoft.com/office/drawing/2014/main" id="{2FB2DCC2-4737-5D13-1320-C2C24E040313}"/>
              </a:ext>
            </a:extLst>
          </p:cNvPr>
          <p:cNvSpPr/>
          <p:nvPr>
            <p:custDataLst>
              <p:tags r:id="rId9"/>
            </p:custDataLst>
          </p:nvPr>
        </p:nvSpPr>
        <p:spPr>
          <a:xfrm>
            <a:off x="10299661" y="4375325"/>
            <a:ext cx="563880" cy="438912"/>
          </a:xfrm>
          <a:prstGeom prst="leftArrow">
            <a:avLst/>
          </a:prstGeom>
          <a:solidFill>
            <a:srgbClr val="055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Rectangle: Rounded Corners 20">
            <a:extLst>
              <a:ext uri="{FF2B5EF4-FFF2-40B4-BE49-F238E27FC236}">
                <a16:creationId xmlns:a16="http://schemas.microsoft.com/office/drawing/2014/main" id="{5A2A77DC-BA3E-DA4B-634D-EB36B846964B}"/>
              </a:ext>
            </a:extLst>
          </p:cNvPr>
          <p:cNvSpPr/>
          <p:nvPr>
            <p:custDataLst>
              <p:tags r:id="rId10"/>
            </p:custDataLst>
          </p:nvPr>
        </p:nvSpPr>
        <p:spPr>
          <a:xfrm>
            <a:off x="10806814" y="4375325"/>
            <a:ext cx="1183860" cy="1210423"/>
          </a:xfrm>
          <a:prstGeom prst="roundRect">
            <a:avLst/>
          </a:prstGeom>
          <a:solidFill>
            <a:srgbClr val="055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b="1" dirty="0">
                <a:latin typeface="Verdana" panose="020B0604030504040204" pitchFamily="34" charset="0"/>
                <a:ea typeface="Verdana" panose="020B0604030504040204" pitchFamily="34" charset="0"/>
              </a:rPr>
              <a:t>Stratégie politique</a:t>
            </a:r>
          </a:p>
        </p:txBody>
      </p:sp>
      <p:sp>
        <p:nvSpPr>
          <p:cNvPr id="3" name="TextBox 2">
            <a:extLst>
              <a:ext uri="{FF2B5EF4-FFF2-40B4-BE49-F238E27FC236}">
                <a16:creationId xmlns:a16="http://schemas.microsoft.com/office/drawing/2014/main" id="{F747ABCA-3B21-3B44-0B74-AF419CDA47DF}"/>
              </a:ext>
            </a:extLst>
          </p:cNvPr>
          <p:cNvSpPr txBox="1"/>
          <p:nvPr>
            <p:custDataLst>
              <p:tags r:id="rId11"/>
            </p:custDataLst>
          </p:nvPr>
        </p:nvSpPr>
        <p:spPr>
          <a:xfrm>
            <a:off x="2005567" y="670798"/>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Cadres de planification nationaux et internationaux</a:t>
            </a:r>
          </a:p>
        </p:txBody>
      </p:sp>
      <p:sp>
        <p:nvSpPr>
          <p:cNvPr id="4" name="TextBox 3">
            <a:extLst>
              <a:ext uri="{FF2B5EF4-FFF2-40B4-BE49-F238E27FC236}">
                <a16:creationId xmlns:a16="http://schemas.microsoft.com/office/drawing/2014/main" id="{5E42FB72-170F-1816-D17A-54B23E75D577}"/>
              </a:ext>
            </a:extLst>
          </p:cNvPr>
          <p:cNvSpPr txBox="1"/>
          <p:nvPr>
            <p:custDataLst>
              <p:tags r:id="rId12"/>
            </p:custDataLst>
          </p:nvPr>
        </p:nvSpPr>
        <p:spPr>
          <a:xfrm>
            <a:off x="258063" y="2825242"/>
            <a:ext cx="1740590" cy="830997"/>
          </a:xfrm>
          <a:prstGeom prst="rect">
            <a:avLst/>
          </a:prstGeom>
          <a:solidFill>
            <a:srgbClr val="538135"/>
          </a:solidFill>
        </p:spPr>
        <p:txBody>
          <a:bodyPr wrap="square" rtlCol="0">
            <a:spAutoFit/>
          </a:bodyPr>
          <a:lstStyle/>
          <a:p>
            <a:pPr algn="ctr"/>
            <a:r>
              <a:rPr lang="fr-FR" sz="1600" b="1" dirty="0">
                <a:solidFill>
                  <a:schemeClr val="bg1"/>
                </a:solidFill>
                <a:latin typeface="Verdana" panose="020B0604030504040204" pitchFamily="34" charset="0"/>
                <a:ea typeface="Verdana" panose="020B0604030504040204" pitchFamily="34" charset="0"/>
              </a:rPr>
              <a:t>Orientation stratégique/siège</a:t>
            </a:r>
          </a:p>
        </p:txBody>
      </p:sp>
      <p:sp>
        <p:nvSpPr>
          <p:cNvPr id="5" name="TextBox 4">
            <a:extLst>
              <a:ext uri="{FF2B5EF4-FFF2-40B4-BE49-F238E27FC236}">
                <a16:creationId xmlns:a16="http://schemas.microsoft.com/office/drawing/2014/main" id="{1B548CE2-D842-916B-8161-5931D761BC95}"/>
              </a:ext>
            </a:extLst>
          </p:cNvPr>
          <p:cNvSpPr txBox="1"/>
          <p:nvPr>
            <p:custDataLst>
              <p:tags r:id="rId13"/>
            </p:custDataLst>
          </p:nvPr>
        </p:nvSpPr>
        <p:spPr>
          <a:xfrm>
            <a:off x="258064" y="4740424"/>
            <a:ext cx="1740590" cy="338554"/>
          </a:xfrm>
          <a:prstGeom prst="rect">
            <a:avLst/>
          </a:prstGeom>
          <a:solidFill>
            <a:srgbClr val="538135"/>
          </a:solidFill>
        </p:spPr>
        <p:txBody>
          <a:bodyPr wrap="square" lIns="91440" tIns="45720" rIns="91440" bIns="45720" rtlCol="0" anchor="t">
            <a:spAutoFit/>
          </a:bodyPr>
          <a:lstStyle/>
          <a:p>
            <a:pPr algn="ctr"/>
            <a:r>
              <a:rPr lang="fr-FR" sz="1600" b="1" dirty="0">
                <a:solidFill>
                  <a:schemeClr val="bg1"/>
                </a:solidFill>
                <a:latin typeface="Verdana"/>
                <a:ea typeface="Verdana"/>
              </a:rPr>
              <a:t>Sur le terrain</a:t>
            </a:r>
          </a:p>
        </p:txBody>
      </p:sp>
      <p:sp>
        <p:nvSpPr>
          <p:cNvPr id="6" name="TextBox 5">
            <a:extLst>
              <a:ext uri="{FF2B5EF4-FFF2-40B4-BE49-F238E27FC236}">
                <a16:creationId xmlns:a16="http://schemas.microsoft.com/office/drawing/2014/main" id="{B9915177-7890-7AA9-7C6D-DE3D22A6DAEF}"/>
              </a:ext>
            </a:extLst>
          </p:cNvPr>
          <p:cNvSpPr txBox="1"/>
          <p:nvPr>
            <p:custDataLst>
              <p:tags r:id="rId14"/>
            </p:custDataLst>
          </p:nvPr>
        </p:nvSpPr>
        <p:spPr>
          <a:xfrm>
            <a:off x="263686" y="5605023"/>
            <a:ext cx="1734967" cy="338554"/>
          </a:xfrm>
          <a:prstGeom prst="rect">
            <a:avLst/>
          </a:prstGeom>
          <a:solidFill>
            <a:srgbClr val="538135"/>
          </a:solidFill>
        </p:spPr>
        <p:txBody>
          <a:bodyPr wrap="square" rtlCol="0">
            <a:spAutoFit/>
          </a:bodyPr>
          <a:lstStyle/>
          <a:p>
            <a:pPr algn="ctr"/>
            <a:r>
              <a:rPr lang="fr-FR" sz="1600" b="1" dirty="0">
                <a:solidFill>
                  <a:schemeClr val="bg1"/>
                </a:solidFill>
                <a:latin typeface="Verdana" panose="020B0604030504040204" pitchFamily="34" charset="0"/>
                <a:ea typeface="Verdana" panose="020B0604030504040204" pitchFamily="34" charset="0"/>
              </a:rPr>
              <a:t>Ressources</a:t>
            </a:r>
          </a:p>
        </p:txBody>
      </p:sp>
    </p:spTree>
    <p:extLst>
      <p:ext uri="{BB962C8B-B14F-4D97-AF65-F5344CB8AC3E}">
        <p14:creationId xmlns:p14="http://schemas.microsoft.com/office/powerpoint/2010/main" val="3876915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EB7AF05-4E70-2D2D-3B93-2B628D9FF9C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004640A-3886-5D28-517D-A49CB3D93EC4}"/>
              </a:ext>
            </a:extLst>
          </p:cNvPr>
          <p:cNvSpPr txBox="1"/>
          <p:nvPr>
            <p:custDataLst>
              <p:tags r:id="rId1"/>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Suivi de la mise en œuvre du mandat</a:t>
            </a:r>
          </a:p>
        </p:txBody>
      </p:sp>
      <p:sp>
        <p:nvSpPr>
          <p:cNvPr id="4" name="TextBox 3">
            <a:extLst>
              <a:ext uri="{FF2B5EF4-FFF2-40B4-BE49-F238E27FC236}">
                <a16:creationId xmlns:a16="http://schemas.microsoft.com/office/drawing/2014/main" id="{1D60C5C4-CB7D-C846-91C7-B18BE9DD084A}"/>
              </a:ext>
            </a:extLst>
          </p:cNvPr>
          <p:cNvSpPr txBox="1"/>
          <p:nvPr>
            <p:custDataLst>
              <p:tags r:id="rId2"/>
            </p:custDataLst>
          </p:nvPr>
        </p:nvSpPr>
        <p:spPr>
          <a:xfrm>
            <a:off x="1598645" y="1438354"/>
            <a:ext cx="9000000" cy="17851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ts val="600"/>
              </a:spcBef>
              <a:spcAft>
                <a:spcPts val="600"/>
              </a:spcAft>
              <a:buFont typeface="Arial" panose="020B0604020202020204" pitchFamily="34" charset="0"/>
              <a:buChar char="•"/>
            </a:pPr>
            <a:r>
              <a:rPr lang="fr-FR" sz="2000" dirty="0">
                <a:latin typeface="Verdana"/>
                <a:ea typeface="Verdana"/>
              </a:rPr>
              <a:t>Le Conseil de sécurité surveille la mise en œuvre du mandat grâce à des rapports réguliers.</a:t>
            </a:r>
          </a:p>
          <a:p>
            <a:pPr marL="285750" indent="-285750">
              <a:spcBef>
                <a:spcPts val="600"/>
              </a:spcBef>
              <a:spcAft>
                <a:spcPts val="600"/>
              </a:spcAft>
              <a:buFont typeface="Arial" panose="020B0604020202020204" pitchFamily="34" charset="0"/>
              <a:buChar char="•"/>
            </a:pPr>
            <a:r>
              <a:rPr lang="fr-FR" sz="2000" dirty="0">
                <a:latin typeface="Verdana"/>
                <a:ea typeface="Verdana"/>
              </a:rPr>
              <a:t>Le Conseil de sécurité s’appuie sur ces rapports pour déterminer si une opération a achevé son mandat et s’il y a lieu de procéder à une transition, à un repli ou à un retrait.</a:t>
            </a:r>
          </a:p>
        </p:txBody>
      </p:sp>
      <p:pic>
        <p:nvPicPr>
          <p:cNvPr id="6" name="Picture 5">
            <a:extLst>
              <a:ext uri="{FF2B5EF4-FFF2-40B4-BE49-F238E27FC236}">
                <a16:creationId xmlns:a16="http://schemas.microsoft.com/office/drawing/2014/main" id="{D19A07B3-D454-E11D-F418-59AB54F06677}"/>
              </a:ext>
            </a:extLst>
          </p:cNvPr>
          <p:cNvPicPr>
            <a:picLocks noChangeAspect="1"/>
          </p:cNvPicPr>
          <p:nvPr>
            <p:custDataLst>
              <p:tags r:id="rId3"/>
            </p:custDataLst>
          </p:nvPr>
        </p:nvPicPr>
        <p:blipFill>
          <a:blip r:embed="rId5">
            <a:extLst>
              <a:ext uri="{BEBA8EAE-BF5A-486C-A8C5-ECC9F3942E4B}">
                <a14:imgProps xmlns:a14="http://schemas.microsoft.com/office/drawing/2010/main">
                  <a14:imgLayer r:embed="rId6">
                    <a14:imgEffect>
                      <a14:brightnessContrast bright="30000"/>
                    </a14:imgEffect>
                  </a14:imgLayer>
                </a14:imgProps>
              </a:ext>
            </a:extLst>
          </a:blip>
          <a:stretch>
            <a:fillRect/>
          </a:stretch>
        </p:blipFill>
        <p:spPr>
          <a:xfrm>
            <a:off x="2895600" y="3514702"/>
            <a:ext cx="6400800" cy="2593872"/>
          </a:xfrm>
          <a:prstGeom prst="rect">
            <a:avLst/>
          </a:prstGeom>
        </p:spPr>
      </p:pic>
    </p:spTree>
    <p:extLst>
      <p:ext uri="{BB962C8B-B14F-4D97-AF65-F5344CB8AC3E}">
        <p14:creationId xmlns:p14="http://schemas.microsoft.com/office/powerpoint/2010/main" val="1368124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EB7AF05-4E70-2D2D-3B93-2B628D9FF9C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0F5A893-A50D-C7DC-810E-E7BE8BABAA75}"/>
              </a:ext>
            </a:extLst>
          </p:cNvPr>
          <p:cNvSpPr txBox="1"/>
          <p:nvPr>
            <p:custDataLst>
              <p:tags r:id="rId1"/>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Transition et repli</a:t>
            </a:r>
          </a:p>
        </p:txBody>
      </p:sp>
      <p:sp>
        <p:nvSpPr>
          <p:cNvPr id="4" name="TextBox 3">
            <a:extLst>
              <a:ext uri="{FF2B5EF4-FFF2-40B4-BE49-F238E27FC236}">
                <a16:creationId xmlns:a16="http://schemas.microsoft.com/office/drawing/2014/main" id="{20211F48-7D4C-7FE4-A231-37076277554A}"/>
              </a:ext>
            </a:extLst>
          </p:cNvPr>
          <p:cNvSpPr txBox="1"/>
          <p:nvPr>
            <p:custDataLst>
              <p:tags r:id="rId2"/>
            </p:custDataLst>
          </p:nvPr>
        </p:nvSpPr>
        <p:spPr>
          <a:xfrm>
            <a:off x="1598645" y="1438354"/>
            <a:ext cx="9000000"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ts val="600"/>
              </a:spcBef>
              <a:spcAft>
                <a:spcPts val="600"/>
              </a:spcAft>
              <a:buFont typeface="Arial" panose="020B0604020202020204" pitchFamily="34" charset="0"/>
              <a:buChar char="•"/>
            </a:pPr>
            <a:r>
              <a:rPr lang="fr-FR" sz="2000" dirty="0">
                <a:latin typeface="Verdana"/>
                <a:ea typeface="Verdana"/>
              </a:rPr>
              <a:t>Le Conseil de sécurité décide du retrait ou du repli. </a:t>
            </a:r>
          </a:p>
          <a:p>
            <a:pPr marL="285750" indent="-285750">
              <a:spcBef>
                <a:spcPts val="600"/>
              </a:spcBef>
              <a:spcAft>
                <a:spcPts val="600"/>
              </a:spcAft>
              <a:buFont typeface="Arial" panose="020B0604020202020204" pitchFamily="34" charset="0"/>
              <a:buChar char="•"/>
            </a:pPr>
            <a:r>
              <a:rPr lang="fr-FR" sz="2000" dirty="0">
                <a:latin typeface="Verdana"/>
                <a:ea typeface="Verdana"/>
              </a:rPr>
              <a:t>Il est plus difficile de définir la réussite d’une mission complexe et basée sur le modèle multidimensionnel.</a:t>
            </a:r>
          </a:p>
          <a:p>
            <a:pPr marL="285750" indent="-285750">
              <a:spcBef>
                <a:spcPts val="600"/>
              </a:spcBef>
              <a:spcAft>
                <a:spcPts val="600"/>
              </a:spcAft>
              <a:buFont typeface="Arial" panose="020B0604020202020204" pitchFamily="34" charset="0"/>
              <a:buChar char="•"/>
            </a:pPr>
            <a:r>
              <a:rPr lang="fr-FR" sz="2000" dirty="0">
                <a:latin typeface="Verdana"/>
                <a:ea typeface="Verdana"/>
              </a:rPr>
              <a:t>La transition consiste à passer à une autre configuration de soutien. Il s’agit d’un processus à long terme.</a:t>
            </a:r>
          </a:p>
        </p:txBody>
      </p:sp>
      <p:pic>
        <p:nvPicPr>
          <p:cNvPr id="3" name="Picture 2" descr="Haiti needs international peacekeepers for election, peace | Miami Herald">
            <a:extLst>
              <a:ext uri="{FF2B5EF4-FFF2-40B4-BE49-F238E27FC236}">
                <a16:creationId xmlns:a16="http://schemas.microsoft.com/office/drawing/2014/main" id="{7660F686-9E32-C33C-6905-A2208EAB96AB}"/>
              </a:ext>
            </a:extLst>
          </p:cNvPr>
          <p:cNvPicPr>
            <a:picLocks noChangeAspect="1" noChangeArrowheads="1"/>
          </p:cNvPicPr>
          <p:nvPr>
            <p:custDataLst>
              <p:tags r:id="rId3"/>
            </p:custDataLst>
          </p:nvPr>
        </p:nvPicPr>
        <p:blipFill>
          <a:blip r:embed="rId6">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4038599" y="3668590"/>
            <a:ext cx="4114800" cy="2595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5083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590B3B9-858A-D03B-84FB-BFD7237F771D}"/>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Merci</a:t>
            </a:r>
          </a:p>
        </p:txBody>
      </p:sp>
    </p:spTree>
    <p:extLst>
      <p:ext uri="{BB962C8B-B14F-4D97-AF65-F5344CB8AC3E}">
        <p14:creationId xmlns:p14="http://schemas.microsoft.com/office/powerpoint/2010/main" val="2759214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DA9CA0B-4DF5-6C5A-3E3D-F207800A58EF}"/>
              </a:ext>
            </a:extLst>
          </p:cNvPr>
          <p:cNvGraphicFramePr>
            <a:graphicFrameLocks noGrp="1"/>
          </p:cNvGraphicFramePr>
          <p:nvPr>
            <p:custDataLst>
              <p:tags r:id="rId1"/>
            </p:custDataLst>
            <p:extLst>
              <p:ext uri="{D42A27DB-BD31-4B8C-83A1-F6EECF244321}">
                <p14:modId xmlns:p14="http://schemas.microsoft.com/office/powerpoint/2010/main" val="2042757078"/>
              </p:ext>
            </p:extLst>
          </p:nvPr>
        </p:nvGraphicFramePr>
        <p:xfrm>
          <a:off x="1596000" y="1447800"/>
          <a:ext cx="8999999" cy="426720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370840">
                <a:tc>
                  <a:txBody>
                    <a:bodyPr/>
                    <a:lstStyle/>
                    <a:p>
                      <a:pPr algn="ctr">
                        <a:spcBef>
                          <a:spcPts val="600"/>
                        </a:spcBef>
                        <a:spcAft>
                          <a:spcPts val="600"/>
                        </a:spcAft>
                      </a:pPr>
                      <a:r>
                        <a:rPr lang="fr-FR" sz="2000" noProof="0" dirty="0">
                          <a:solidFill>
                            <a:srgbClr val="0055A5"/>
                          </a:solidFill>
                          <a:latin typeface="Verdana" panose="020B0604030504040204" pitchFamily="34" charset="0"/>
                          <a:ea typeface="Verdana" panose="020B0604030504040204" pitchFamily="34" charset="0"/>
                        </a:rPr>
                        <a:t>Objectifs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342900" indent="-342900" algn="l">
                        <a:spcBef>
                          <a:spcPts val="600"/>
                        </a:spcBef>
                        <a:spcAft>
                          <a:spcPts val="600"/>
                        </a:spcAft>
                        <a:buFont typeface="Arial" panose="020B0604020202020204" pitchFamily="34" charset="0"/>
                        <a:buChar char="•"/>
                      </a:pPr>
                      <a:r>
                        <a:rPr lang="fr-FR" sz="2000" noProof="0" dirty="0">
                          <a:latin typeface="Verdana"/>
                          <a:ea typeface="Verdana"/>
                        </a:rPr>
                        <a:t>Expliquer la mise en place des mandats du Conseil de sécurité, leur planification intégrée et leur mise en œuvre dans le cadre d’une opération de maintien de la paix de l’ONU.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r h="370840">
                <a:tc>
                  <a:txBody>
                    <a:bodyPr/>
                    <a:lstStyle/>
                    <a:p>
                      <a:pPr algn="l" rtl="0">
                        <a:spcBef>
                          <a:spcPts val="600"/>
                        </a:spcBef>
                        <a:spcAft>
                          <a:spcPts val="600"/>
                        </a:spcAft>
                      </a:pPr>
                      <a:endParaRPr lang="fr-FR" sz="2000" b="1" noProof="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89153130"/>
                  </a:ext>
                </a:extLst>
              </a:tr>
              <a:tr h="370840">
                <a:tc>
                  <a:txBody>
                    <a:bodyPr/>
                    <a:lstStyle/>
                    <a:p>
                      <a:pPr algn="ctr">
                        <a:spcBef>
                          <a:spcPts val="600"/>
                        </a:spcBef>
                        <a:spcAft>
                          <a:spcPts val="600"/>
                        </a:spcAft>
                      </a:pPr>
                      <a:r>
                        <a:rPr lang="fr-FR" sz="2000" b="1" noProof="0" dirty="0">
                          <a:solidFill>
                            <a:srgbClr val="0055A5"/>
                          </a:solidFill>
                          <a:latin typeface="Verdana" panose="020B0604030504040204" pitchFamily="34" charset="0"/>
                          <a:ea typeface="Verdana" panose="020B0604030504040204" pitchFamily="34" charset="0"/>
                        </a:rPr>
                        <a:t>Pertinence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64552446"/>
                  </a:ext>
                </a:extLst>
              </a:tr>
              <a:tr h="370840">
                <a:tc>
                  <a:txBody>
                    <a:bodyPr/>
                    <a:lstStyle/>
                    <a:p>
                      <a:pPr marL="342900" indent="-342900">
                        <a:spcBef>
                          <a:spcPts val="600"/>
                        </a:spcBef>
                        <a:spcAft>
                          <a:spcPts val="600"/>
                        </a:spcAft>
                        <a:buFont typeface="Arial" panose="020B0604020202020204" pitchFamily="34" charset="0"/>
                        <a:buChar char="•"/>
                      </a:pPr>
                      <a:r>
                        <a:rPr lang="fr-FR" sz="2000" noProof="0" dirty="0">
                          <a:latin typeface="Verdana"/>
                          <a:ea typeface="Verdana"/>
                        </a:rPr>
                        <a:t>Les mandats du Conseil de sécurité constituent la base juridique permettant à une mission de mener à bien ses activités. </a:t>
                      </a:r>
                    </a:p>
                    <a:p>
                      <a:pPr marL="342900" indent="-342900">
                        <a:spcBef>
                          <a:spcPts val="600"/>
                        </a:spcBef>
                        <a:spcAft>
                          <a:spcPts val="600"/>
                        </a:spcAft>
                        <a:buFont typeface="Arial" panose="020B0604020202020204" pitchFamily="34" charset="0"/>
                        <a:buChar char="•"/>
                      </a:pPr>
                      <a:r>
                        <a:rPr lang="fr-FR" sz="2000" noProof="0" dirty="0">
                          <a:latin typeface="Verdana"/>
                          <a:ea typeface="Verdana"/>
                        </a:rPr>
                        <a:t>Le mandat du Conseil de sécurité définit des tâches spécifiques pour les agents de maintien de la paix. Ces tâches sont parfois imprécises car elles reflètent des compromis politiques, mais elles sont essentielles.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77749241"/>
                  </a:ext>
                </a:extLst>
              </a:tr>
            </a:tbl>
          </a:graphicData>
        </a:graphic>
      </p:graphicFrame>
    </p:spTree>
    <p:extLst>
      <p:ext uri="{BB962C8B-B14F-4D97-AF65-F5344CB8AC3E}">
        <p14:creationId xmlns:p14="http://schemas.microsoft.com/office/powerpoint/2010/main" val="3900127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DA9CA0B-4DF5-6C5A-3E3D-F207800A58EF}"/>
              </a:ext>
            </a:extLst>
          </p:cNvPr>
          <p:cNvGraphicFramePr>
            <a:graphicFrameLocks noGrp="1"/>
          </p:cNvGraphicFramePr>
          <p:nvPr>
            <p:custDataLst>
              <p:tags r:id="rId1"/>
            </p:custDataLst>
            <p:extLst>
              <p:ext uri="{D42A27DB-BD31-4B8C-83A1-F6EECF244321}">
                <p14:modId xmlns:p14="http://schemas.microsoft.com/office/powerpoint/2010/main" val="373679011"/>
              </p:ext>
            </p:extLst>
          </p:nvPr>
        </p:nvGraphicFramePr>
        <p:xfrm>
          <a:off x="1596000" y="1813560"/>
          <a:ext cx="8999999" cy="353568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370840">
                <a:tc>
                  <a:txBody>
                    <a:bodyPr/>
                    <a:lstStyle/>
                    <a:p>
                      <a:pPr algn="ctr">
                        <a:spcBef>
                          <a:spcPts val="1200"/>
                        </a:spcBef>
                        <a:spcAft>
                          <a:spcPts val="1200"/>
                        </a:spcAft>
                      </a:pPr>
                      <a:r>
                        <a:rPr lang="fr-FR" sz="2000" dirty="0">
                          <a:solidFill>
                            <a:srgbClr val="0055A5"/>
                          </a:solidFill>
                          <a:latin typeface="Verdana" panose="020B0604030504040204" pitchFamily="34" charset="0"/>
                          <a:ea typeface="Verdana" panose="020B0604030504040204" pitchFamily="34" charset="0"/>
                        </a:rPr>
                        <a:t>Résultats de l’apprentissage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457200" marR="0" lvl="0" indent="-457200" algn="l" rtl="0" eaLnBrk="1" fontAlgn="auto" latinLnBrk="0" hangingPunct="1">
                        <a:lnSpc>
                          <a:spcPct val="100000"/>
                        </a:lnSpc>
                        <a:spcBef>
                          <a:spcPts val="1200"/>
                        </a:spcBef>
                        <a:spcAft>
                          <a:spcPts val="1200"/>
                        </a:spcAft>
                        <a:buClrTx/>
                        <a:buSzTx/>
                        <a:buFontTx/>
                        <a:buAutoNum type="arabicPeriod"/>
                      </a:pPr>
                      <a:r>
                        <a:rPr lang="fr-FR" sz="2000" b="0" i="0" u="none" strike="noStrike" noProof="0" dirty="0">
                          <a:solidFill>
                            <a:srgbClr val="000000"/>
                          </a:solidFill>
                          <a:latin typeface="Verdana"/>
                        </a:rPr>
                        <a:t>Expliquer le rôle clé du Conseil de sécurité dans la définition du mandat de chaque mission de maintien de la paix, qui constitue le cadre juridique.</a:t>
                      </a:r>
                    </a:p>
                    <a:p>
                      <a:pPr marL="457200" marR="0" lvl="0" indent="-457200" algn="l">
                        <a:lnSpc>
                          <a:spcPct val="100000"/>
                        </a:lnSpc>
                        <a:spcBef>
                          <a:spcPts val="1200"/>
                        </a:spcBef>
                        <a:spcAft>
                          <a:spcPts val="1200"/>
                        </a:spcAft>
                        <a:buClrTx/>
                        <a:buSzTx/>
                        <a:buFontTx/>
                        <a:buAutoNum type="arabicPeriod"/>
                      </a:pPr>
                      <a:r>
                        <a:rPr lang="fr-FR" sz="2000" b="0" i="0" u="none" strike="noStrike" noProof="0" dirty="0">
                          <a:solidFill>
                            <a:srgbClr val="000000"/>
                          </a:solidFill>
                          <a:latin typeface="Verdana"/>
                        </a:rPr>
                        <a:t>Décrire l’importance du mandat de la mission dans la planification, la mise en œuvre, le suivi et l’ajustement de toutes les activités. </a:t>
                      </a:r>
                    </a:p>
                    <a:p>
                      <a:pPr marL="457200" marR="0" lvl="0" indent="-457200" algn="l">
                        <a:lnSpc>
                          <a:spcPct val="100000"/>
                        </a:lnSpc>
                        <a:spcBef>
                          <a:spcPts val="1200"/>
                        </a:spcBef>
                        <a:spcAft>
                          <a:spcPts val="1200"/>
                        </a:spcAft>
                        <a:buClrTx/>
                        <a:buSzTx/>
                        <a:buFontTx/>
                        <a:buAutoNum type="arabicPeriod"/>
                      </a:pPr>
                      <a:r>
                        <a:rPr lang="fr-FR" sz="2000" b="0" i="0" u="none" strike="noStrike" noProof="0" dirty="0">
                          <a:solidFill>
                            <a:srgbClr val="000000"/>
                          </a:solidFill>
                          <a:latin typeface="Verdana"/>
                        </a:rPr>
                        <a:t>Expliquer l’approche globale de la mission et comment elle permet de mener à bien les différents aspects d’une opération.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bl>
          </a:graphicData>
        </a:graphic>
      </p:graphicFrame>
    </p:spTree>
    <p:extLst>
      <p:ext uri="{BB962C8B-B14F-4D97-AF65-F5344CB8AC3E}">
        <p14:creationId xmlns:p14="http://schemas.microsoft.com/office/powerpoint/2010/main" val="3694190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FB9AD1B-7438-D27F-E239-985DAF782EE0}"/>
              </a:ext>
            </a:extLst>
          </p:cNvPr>
          <p:cNvGraphicFramePr>
            <a:graphicFrameLocks noGrp="1"/>
          </p:cNvGraphicFramePr>
          <p:nvPr>
            <p:custDataLst>
              <p:tags r:id="rId1"/>
            </p:custDataLst>
            <p:extLst>
              <p:ext uri="{D42A27DB-BD31-4B8C-83A1-F6EECF244321}">
                <p14:modId xmlns:p14="http://schemas.microsoft.com/office/powerpoint/2010/main" val="4233215673"/>
              </p:ext>
            </p:extLst>
          </p:nvPr>
        </p:nvGraphicFramePr>
        <p:xfrm>
          <a:off x="1524000" y="2079000"/>
          <a:ext cx="9144000" cy="2700000"/>
        </p:xfrm>
        <a:graphic>
          <a:graphicData uri="http://schemas.openxmlformats.org/drawingml/2006/table">
            <a:tbl>
              <a:tblPr firstRow="1" firstCol="1" bandRow="1">
                <a:tableStyleId>{5C22544A-7EE6-4342-B048-85BDC9FD1C3A}</a:tableStyleId>
              </a:tblPr>
              <a:tblGrid>
                <a:gridCol w="2536371">
                  <a:extLst>
                    <a:ext uri="{9D8B030D-6E8A-4147-A177-3AD203B41FA5}">
                      <a16:colId xmlns:a16="http://schemas.microsoft.com/office/drawing/2014/main" val="2117369804"/>
                    </a:ext>
                  </a:extLst>
                </a:gridCol>
                <a:gridCol w="6607629">
                  <a:extLst>
                    <a:ext uri="{9D8B030D-6E8A-4147-A177-3AD203B41FA5}">
                      <a16:colId xmlns:a16="http://schemas.microsoft.com/office/drawing/2014/main" val="2504447503"/>
                    </a:ext>
                  </a:extLst>
                </a:gridCol>
              </a:tblGrid>
              <a:tr h="900000">
                <a:tc gridSpan="2">
                  <a:txBody>
                    <a:bodyPr/>
                    <a:lstStyle/>
                    <a:p>
                      <a:pPr marL="0" marR="0">
                        <a:lnSpc>
                          <a:spcPct val="100000"/>
                        </a:lnSpc>
                        <a:spcBef>
                          <a:spcPts val="1200"/>
                        </a:spcBef>
                        <a:spcAft>
                          <a:spcPts val="1200"/>
                        </a:spcAft>
                      </a:pPr>
                      <a:r>
                        <a:rPr lang="fr-FR" sz="2000" dirty="0">
                          <a:solidFill>
                            <a:srgbClr val="0556A6"/>
                          </a:solidFill>
                          <a:effectLst/>
                          <a:latin typeface="Verdana"/>
                          <a:ea typeface="Verdana"/>
                        </a:rPr>
                        <a:t>Activité d’apprentissage obligatoire 1.5.1 : Lien entre le mandat et le conflit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2165574739"/>
                  </a:ext>
                </a:extLst>
              </a:tr>
              <a:tr h="900000">
                <a:tc>
                  <a:txBody>
                    <a:bodyPr/>
                    <a:lstStyle/>
                    <a:p>
                      <a:pPr marL="0" marR="0" algn="r">
                        <a:lnSpc>
                          <a:spcPct val="100000"/>
                        </a:lnSpc>
                        <a:spcBef>
                          <a:spcPts val="1200"/>
                        </a:spcBef>
                        <a:spcAft>
                          <a:spcPts val="1200"/>
                        </a:spcAft>
                      </a:pPr>
                      <a:r>
                        <a:rPr lang="fr-FR" sz="2000" dirty="0">
                          <a:solidFill>
                            <a:srgbClr val="0556A6"/>
                          </a:solidFill>
                          <a:effectLst/>
                          <a:latin typeface="Verdana"/>
                          <a:ea typeface="Verdana"/>
                          <a:cs typeface="Arial"/>
                        </a:rPr>
                        <a:t>Objet :</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0000"/>
                        </a:lnSpc>
                        <a:spcBef>
                          <a:spcPts val="1200"/>
                        </a:spcBef>
                        <a:spcAft>
                          <a:spcPts val="1200"/>
                        </a:spcAft>
                      </a:pPr>
                      <a:r>
                        <a:rPr lang="fr-FR" sz="2000" dirty="0">
                          <a:effectLst/>
                          <a:latin typeface="Verdana"/>
                          <a:ea typeface="Verdana"/>
                          <a:cs typeface="Arial"/>
                        </a:rPr>
                        <a:t>Comprendre l’élaboration des mandats du Conseil de sécurité</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6996522"/>
                  </a:ext>
                </a:extLst>
              </a:tr>
              <a:tr h="900000">
                <a:tc>
                  <a:txBody>
                    <a:bodyPr/>
                    <a:lstStyle/>
                    <a:p>
                      <a:pPr marL="0" marR="0" algn="r">
                        <a:lnSpc>
                          <a:spcPct val="100000"/>
                        </a:lnSpc>
                        <a:spcBef>
                          <a:spcPts val="1200"/>
                        </a:spcBef>
                        <a:spcAft>
                          <a:spcPts val="1200"/>
                        </a:spcAft>
                      </a:pPr>
                      <a:r>
                        <a:rPr lang="fr-FR" sz="2000" dirty="0">
                          <a:solidFill>
                            <a:srgbClr val="0556A6"/>
                          </a:solidFill>
                          <a:effectLst/>
                          <a:latin typeface="Verdana"/>
                          <a:ea typeface="Verdana"/>
                        </a:rPr>
                        <a:t>Temps imparti :</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0000"/>
                        </a:lnSpc>
                        <a:spcBef>
                          <a:spcPts val="1200"/>
                        </a:spcBef>
                        <a:spcAft>
                          <a:spcPts val="1200"/>
                        </a:spcAft>
                      </a:pPr>
                      <a:r>
                        <a:rPr lang="fr-FR" sz="2000" dirty="0">
                          <a:effectLst/>
                          <a:latin typeface="Verdana"/>
                          <a:ea typeface="Verdana"/>
                        </a:rPr>
                        <a:t>10 minutes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8295258"/>
                  </a:ext>
                </a:extLst>
              </a:tr>
            </a:tbl>
          </a:graphicData>
        </a:graphic>
      </p:graphicFrame>
    </p:spTree>
    <p:extLst>
      <p:ext uri="{BB962C8B-B14F-4D97-AF65-F5344CB8AC3E}">
        <p14:creationId xmlns:p14="http://schemas.microsoft.com/office/powerpoint/2010/main" val="2869453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BB9F4F6-53A0-0700-7901-C76A827EAD9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D392AD3-AD1B-47A3-341B-BC93D5ADD0D7}"/>
              </a:ext>
            </a:extLst>
          </p:cNvPr>
          <p:cNvSpPr txBox="1"/>
          <p:nvPr>
            <p:custDataLst>
              <p:tags r:id="rId1"/>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Comprendre le mandat du Conseil de sécurité</a:t>
            </a:r>
          </a:p>
        </p:txBody>
      </p:sp>
      <p:sp>
        <p:nvSpPr>
          <p:cNvPr id="4" name="TextBox 3">
            <a:extLst>
              <a:ext uri="{FF2B5EF4-FFF2-40B4-BE49-F238E27FC236}">
                <a16:creationId xmlns:a16="http://schemas.microsoft.com/office/drawing/2014/main" id="{CB996120-BAAC-206F-24F9-FC6D73604842}"/>
              </a:ext>
            </a:extLst>
          </p:cNvPr>
          <p:cNvSpPr txBox="1"/>
          <p:nvPr>
            <p:custDataLst>
              <p:tags r:id="rId2"/>
            </p:custDataLst>
          </p:nvPr>
        </p:nvSpPr>
        <p:spPr>
          <a:xfrm>
            <a:off x="1598645" y="1438354"/>
            <a:ext cx="9000000" cy="30162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fr-FR" sz="2000" b="1" dirty="0">
                <a:latin typeface="Verdana"/>
                <a:ea typeface="Verdana"/>
              </a:rPr>
              <a:t>Pourquoi les agents de maintien de la paix doivent-ils comprendre le mandat du Conseil de sécurité ?</a:t>
            </a:r>
          </a:p>
          <a:p>
            <a:pPr marL="285750" indent="-285750">
              <a:spcBef>
                <a:spcPts val="600"/>
              </a:spcBef>
              <a:spcAft>
                <a:spcPts val="600"/>
              </a:spcAft>
              <a:buFont typeface="Arial" panose="020B0604020202020204" pitchFamily="34" charset="0"/>
              <a:buChar char="•"/>
            </a:pPr>
            <a:r>
              <a:rPr lang="fr-FR" sz="2000" dirty="0">
                <a:latin typeface="Verdana"/>
                <a:ea typeface="Verdana"/>
              </a:rPr>
              <a:t>Un mandat est un document juridique qui établit des obligations juridiques spécifiques s’appliquant à toutes les parties</a:t>
            </a:r>
          </a:p>
          <a:p>
            <a:pPr marL="285750" indent="-285750">
              <a:spcBef>
                <a:spcPts val="600"/>
              </a:spcBef>
              <a:spcAft>
                <a:spcPts val="600"/>
              </a:spcAft>
              <a:buFont typeface="Arial" panose="020B0604020202020204" pitchFamily="34" charset="0"/>
              <a:buChar char="•"/>
            </a:pPr>
            <a:r>
              <a:rPr lang="fr-FR" sz="2000" dirty="0">
                <a:latin typeface="Verdana"/>
                <a:ea typeface="Verdana"/>
              </a:rPr>
              <a:t>Les mandats sont souvent le fruit d’un compromis politique entre les membres du Conseil de sécurité</a:t>
            </a:r>
          </a:p>
          <a:p>
            <a:pPr marL="285750" indent="-285750">
              <a:spcBef>
                <a:spcPts val="600"/>
              </a:spcBef>
              <a:spcAft>
                <a:spcPts val="600"/>
              </a:spcAft>
              <a:buFont typeface="Arial" panose="020B0604020202020204" pitchFamily="34" charset="0"/>
              <a:buChar char="•"/>
            </a:pPr>
            <a:r>
              <a:rPr lang="fr-FR" sz="2000" dirty="0">
                <a:latin typeface="Verdana"/>
                <a:ea typeface="Verdana"/>
              </a:rPr>
              <a:t>Un mandat est un ordre officiel, une directive et une autorisation de prendre des mesures définies</a:t>
            </a:r>
          </a:p>
        </p:txBody>
      </p:sp>
      <p:pic>
        <p:nvPicPr>
          <p:cNvPr id="8" name="Picture 7">
            <a:extLst>
              <a:ext uri="{FF2B5EF4-FFF2-40B4-BE49-F238E27FC236}">
                <a16:creationId xmlns:a16="http://schemas.microsoft.com/office/drawing/2014/main" id="{60E743D2-0AE5-275E-3360-F0FA5173A590}"/>
              </a:ext>
            </a:extLst>
          </p:cNvPr>
          <p:cNvPicPr>
            <a:picLocks noChangeAspect="1"/>
          </p:cNvPicPr>
          <p:nvPr>
            <p:custDataLst>
              <p:tags r:id="rId3"/>
            </p:custDataLst>
          </p:nvPr>
        </p:nvPicPr>
        <p:blipFill>
          <a:blip r:embed="rId6"/>
          <a:stretch>
            <a:fillRect/>
          </a:stretch>
        </p:blipFill>
        <p:spPr>
          <a:xfrm>
            <a:off x="2895599" y="4877734"/>
            <a:ext cx="6400800" cy="1981200"/>
          </a:xfrm>
          <a:prstGeom prst="rect">
            <a:avLst/>
          </a:prstGeom>
        </p:spPr>
      </p:pic>
    </p:spTree>
    <p:extLst>
      <p:ext uri="{BB962C8B-B14F-4D97-AF65-F5344CB8AC3E}">
        <p14:creationId xmlns:p14="http://schemas.microsoft.com/office/powerpoint/2010/main" val="1248037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BB9F4F6-53A0-0700-7901-C76A827EAD9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D392AD3-AD1B-47A3-341B-BC93D5ADD0D7}"/>
              </a:ext>
            </a:extLst>
          </p:cNvPr>
          <p:cNvSpPr txBox="1"/>
          <p:nvPr>
            <p:custDataLst>
              <p:tags r:id="rId1"/>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Résolutions thématiques</a:t>
            </a:r>
          </a:p>
        </p:txBody>
      </p:sp>
      <p:sp>
        <p:nvSpPr>
          <p:cNvPr id="4" name="TextBox 3">
            <a:extLst>
              <a:ext uri="{FF2B5EF4-FFF2-40B4-BE49-F238E27FC236}">
                <a16:creationId xmlns:a16="http://schemas.microsoft.com/office/drawing/2014/main" id="{CB996120-BAAC-206F-24F9-FC6D73604842}"/>
              </a:ext>
            </a:extLst>
          </p:cNvPr>
          <p:cNvSpPr txBox="1"/>
          <p:nvPr>
            <p:custDataLst>
              <p:tags r:id="rId2"/>
            </p:custDataLst>
          </p:nvPr>
        </p:nvSpPr>
        <p:spPr>
          <a:xfrm>
            <a:off x="1595999" y="1613118"/>
            <a:ext cx="9000000" cy="39395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spcBef>
                <a:spcPts val="600"/>
              </a:spcBef>
              <a:spcAft>
                <a:spcPts val="600"/>
              </a:spcAft>
            </a:pPr>
            <a:r>
              <a:rPr lang="fr-FR" sz="2000" b="1" dirty="0">
                <a:latin typeface="Verdana"/>
                <a:ea typeface="Verdana"/>
              </a:rPr>
              <a:t>Les résolutions thématiques condamnent fermement :</a:t>
            </a:r>
          </a:p>
          <a:p>
            <a:pPr marL="285750" indent="-285750">
              <a:spcBef>
                <a:spcPts val="600"/>
              </a:spcBef>
              <a:spcAft>
                <a:spcPts val="600"/>
              </a:spcAft>
              <a:buFont typeface="Arial" panose="020B0604020202020204" pitchFamily="34" charset="0"/>
              <a:buChar char="•"/>
            </a:pPr>
            <a:r>
              <a:rPr lang="fr-FR" sz="2000" dirty="0">
                <a:latin typeface="Verdana"/>
                <a:ea typeface="Verdana"/>
              </a:rPr>
              <a:t>Les violations et les abus des droits humains universels</a:t>
            </a:r>
          </a:p>
          <a:p>
            <a:pPr marL="285750" indent="-285750">
              <a:spcBef>
                <a:spcPts val="600"/>
              </a:spcBef>
              <a:spcAft>
                <a:spcPts val="600"/>
              </a:spcAft>
              <a:buFont typeface="Arial" panose="020B0604020202020204" pitchFamily="34" charset="0"/>
              <a:buChar char="•"/>
            </a:pPr>
            <a:r>
              <a:rPr lang="fr-FR" sz="2000" dirty="0">
                <a:latin typeface="Verdana"/>
                <a:ea typeface="Verdana"/>
              </a:rPr>
              <a:t>La violence à l’encontre de l’ensemble des civils</a:t>
            </a:r>
          </a:p>
          <a:p>
            <a:pPr marL="285750" indent="-285750">
              <a:spcBef>
                <a:spcPts val="600"/>
              </a:spcBef>
              <a:spcAft>
                <a:spcPts val="600"/>
              </a:spcAft>
              <a:buFont typeface="Arial" panose="020B0604020202020204" pitchFamily="34" charset="0"/>
              <a:buChar char="•"/>
            </a:pPr>
            <a:r>
              <a:rPr lang="fr-FR" sz="2000" dirty="0">
                <a:latin typeface="Verdana"/>
                <a:ea typeface="Verdana"/>
              </a:rPr>
              <a:t>La torture</a:t>
            </a:r>
          </a:p>
          <a:p>
            <a:pPr marL="285750" indent="-285750">
              <a:spcBef>
                <a:spcPts val="600"/>
              </a:spcBef>
              <a:spcAft>
                <a:spcPts val="600"/>
              </a:spcAft>
              <a:buFont typeface="Arial" panose="020B0604020202020204" pitchFamily="34" charset="0"/>
              <a:buChar char="•"/>
            </a:pPr>
            <a:r>
              <a:rPr lang="fr-FR" sz="2000" dirty="0">
                <a:latin typeface="Verdana"/>
                <a:ea typeface="Verdana"/>
              </a:rPr>
              <a:t>La violence sexiste et sexuelle</a:t>
            </a:r>
          </a:p>
          <a:p>
            <a:pPr marL="285750" indent="-285750">
              <a:spcBef>
                <a:spcPts val="600"/>
              </a:spcBef>
              <a:spcAft>
                <a:spcPts val="600"/>
              </a:spcAft>
              <a:buFont typeface="Arial" panose="020B0604020202020204" pitchFamily="34" charset="0"/>
              <a:buChar char="•"/>
            </a:pPr>
            <a:r>
              <a:rPr lang="fr-FR" sz="2000" dirty="0">
                <a:latin typeface="Verdana"/>
                <a:ea typeface="Verdana"/>
              </a:rPr>
              <a:t>Le recrutement et l’utilisation d’enfants par les forces et groupes armés</a:t>
            </a:r>
          </a:p>
          <a:p>
            <a:pPr marL="285750" indent="-285750">
              <a:spcBef>
                <a:spcPts val="600"/>
              </a:spcBef>
              <a:spcAft>
                <a:spcPts val="600"/>
              </a:spcAft>
              <a:buFont typeface="Arial" panose="020B0604020202020204" pitchFamily="34" charset="0"/>
              <a:buChar char="•"/>
            </a:pPr>
            <a:r>
              <a:rPr lang="fr-FR" sz="2000" dirty="0">
                <a:latin typeface="Verdana"/>
                <a:ea typeface="Verdana"/>
              </a:rPr>
              <a:t>La traite des êtres humains</a:t>
            </a:r>
          </a:p>
          <a:p>
            <a:pPr marL="285750" indent="-285750">
              <a:spcBef>
                <a:spcPts val="600"/>
              </a:spcBef>
              <a:spcAft>
                <a:spcPts val="600"/>
              </a:spcAft>
              <a:buFont typeface="Arial" panose="020B0604020202020204" pitchFamily="34" charset="0"/>
              <a:buChar char="•"/>
            </a:pPr>
            <a:r>
              <a:rPr lang="fr-FR" sz="2000" dirty="0">
                <a:latin typeface="Verdana"/>
                <a:ea typeface="Verdana"/>
              </a:rPr>
              <a:t>Le refus intentionnel d’aide humanitaire</a:t>
            </a:r>
          </a:p>
        </p:txBody>
      </p:sp>
    </p:spTree>
    <p:extLst>
      <p:ext uri="{BB962C8B-B14F-4D97-AF65-F5344CB8AC3E}">
        <p14:creationId xmlns:p14="http://schemas.microsoft.com/office/powerpoint/2010/main" val="3019831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BB9F4F6-53A0-0700-7901-C76A827EAD97}"/>
            </a:ext>
          </a:extLst>
        </p:cNvPr>
        <p:cNvGrpSpPr/>
        <p:nvPr/>
      </p:nvGrpSpPr>
      <p:grpSpPr>
        <a:xfrm>
          <a:off x="0" y="0"/>
          <a:ext cx="0" cy="0"/>
          <a:chOff x="0" y="0"/>
          <a:chExt cx="0" cy="0"/>
        </a:xfrm>
      </p:grpSpPr>
      <p:sp>
        <p:nvSpPr>
          <p:cNvPr id="2" name="Oval 1">
            <a:extLst>
              <a:ext uri="{FF2B5EF4-FFF2-40B4-BE49-F238E27FC236}">
                <a16:creationId xmlns:a16="http://schemas.microsoft.com/office/drawing/2014/main" id="{2807E4A6-B0B7-3911-8B85-8627052481E0}"/>
              </a:ext>
              <a:ext uri="{C183D7F6-B498-43B3-948B-1728B52AA6E4}">
                <adec:decorative xmlns:adec="http://schemas.microsoft.com/office/drawing/2017/decorative" val="1"/>
              </a:ext>
            </a:extLst>
          </p:cNvPr>
          <p:cNvSpPr/>
          <p:nvPr>
            <p:custDataLst>
              <p:tags r:id="rId1"/>
            </p:custDataLst>
          </p:nvPr>
        </p:nvSpPr>
        <p:spPr>
          <a:xfrm>
            <a:off x="3985839" y="1750178"/>
            <a:ext cx="3780891" cy="3688871"/>
          </a:xfrm>
          <a:prstGeom prst="ellipse">
            <a:avLst/>
          </a:prstGeom>
          <a:noFill/>
          <a:ln w="193675">
            <a:solidFill>
              <a:schemeClr val="bg1">
                <a:lumMod val="75000"/>
              </a:schemeClr>
            </a:solidFill>
            <a:bevel/>
            <a:extLst>
              <a:ext uri="{C807C97D-BFC1-408E-A445-0C87EB9F89A2}">
                <ask:lineSketchStyleProps xmlns:ask="http://schemas.microsoft.com/office/drawing/2018/sketchyshapes" sd="1219033472">
                  <a:custGeom>
                    <a:avLst/>
                    <a:gdLst>
                      <a:gd name="connsiteX0" fmla="*/ 0 w 3968750"/>
                      <a:gd name="connsiteY0" fmla="*/ 1984375 h 3968750"/>
                      <a:gd name="connsiteX1" fmla="*/ 1984375 w 3968750"/>
                      <a:gd name="connsiteY1" fmla="*/ 0 h 3968750"/>
                      <a:gd name="connsiteX2" fmla="*/ 3968750 w 3968750"/>
                      <a:gd name="connsiteY2" fmla="*/ 1984375 h 3968750"/>
                      <a:gd name="connsiteX3" fmla="*/ 1984375 w 3968750"/>
                      <a:gd name="connsiteY3" fmla="*/ 3968750 h 3968750"/>
                      <a:gd name="connsiteX4" fmla="*/ 0 w 3968750"/>
                      <a:gd name="connsiteY4" fmla="*/ 1984375 h 396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8750" h="3968750" extrusionOk="0">
                        <a:moveTo>
                          <a:pt x="0" y="1984375"/>
                        </a:moveTo>
                        <a:cubicBezTo>
                          <a:pt x="-170570" y="783224"/>
                          <a:pt x="703777" y="69305"/>
                          <a:pt x="1984375" y="0"/>
                        </a:cubicBezTo>
                        <a:cubicBezTo>
                          <a:pt x="3366186" y="60183"/>
                          <a:pt x="3863658" y="891777"/>
                          <a:pt x="3968750" y="1984375"/>
                        </a:cubicBezTo>
                        <a:cubicBezTo>
                          <a:pt x="3876921" y="3169991"/>
                          <a:pt x="3073332" y="4007346"/>
                          <a:pt x="1984375" y="3968750"/>
                        </a:cubicBezTo>
                        <a:cubicBezTo>
                          <a:pt x="779333" y="3909058"/>
                          <a:pt x="158412" y="3156006"/>
                          <a:pt x="0" y="1984375"/>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endParaRPr lang="fr-FR" sz="1350" dirty="0">
              <a:solidFill>
                <a:prstClr val="white"/>
              </a:solidFill>
              <a:latin typeface="Verdana" panose="020B0604030504040204" pitchFamily="34" charset="0"/>
              <a:ea typeface="Verdana" panose="020B0604030504040204" pitchFamily="34" charset="0"/>
            </a:endParaRPr>
          </a:p>
        </p:txBody>
      </p:sp>
      <p:sp>
        <p:nvSpPr>
          <p:cNvPr id="3" name="Oval 2">
            <a:extLst>
              <a:ext uri="{FF2B5EF4-FFF2-40B4-BE49-F238E27FC236}">
                <a16:creationId xmlns:a16="http://schemas.microsoft.com/office/drawing/2014/main" id="{B109C75A-E117-B6D5-51E7-5702F730E54D}"/>
              </a:ext>
              <a:ext uri="{C183D7F6-B498-43B3-948B-1728B52AA6E4}">
                <adec:decorative xmlns:adec="http://schemas.microsoft.com/office/drawing/2017/decorative" val="1"/>
              </a:ext>
            </a:extLst>
          </p:cNvPr>
          <p:cNvSpPr>
            <a:spLocks noChangeAspect="1"/>
          </p:cNvSpPr>
          <p:nvPr>
            <p:custDataLst>
              <p:tags r:id="rId2"/>
            </p:custDataLst>
          </p:nvPr>
        </p:nvSpPr>
        <p:spPr>
          <a:xfrm>
            <a:off x="4944835" y="2708259"/>
            <a:ext cx="1932307" cy="1887718"/>
          </a:xfrm>
          <a:prstGeom prst="ellipse">
            <a:avLst/>
          </a:prstGeom>
          <a:solidFill>
            <a:srgbClr val="00B0F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defTabSz="571458">
              <a:defRPr/>
            </a:pPr>
            <a:r>
              <a:rPr lang="fr-FR" sz="1300" b="1" dirty="0">
                <a:solidFill>
                  <a:prstClr val="white"/>
                </a:solidFill>
                <a:latin typeface="Verdana" panose="020B0604030504040204" pitchFamily="34" charset="0"/>
                <a:ea typeface="Verdana" panose="020B0604030504040204" pitchFamily="34" charset="0"/>
              </a:rPr>
              <a:t>Planificateur/ unité de mission</a:t>
            </a:r>
          </a:p>
        </p:txBody>
      </p:sp>
      <p:sp>
        <p:nvSpPr>
          <p:cNvPr id="34" name="Rectangle: Rounded Corners 33">
            <a:extLst>
              <a:ext uri="{FF2B5EF4-FFF2-40B4-BE49-F238E27FC236}">
                <a16:creationId xmlns:a16="http://schemas.microsoft.com/office/drawing/2014/main" id="{15FFE1FA-D2F7-0948-0AF4-1EB5304965F0}"/>
              </a:ext>
              <a:ext uri="{C183D7F6-B498-43B3-948B-1728B52AA6E4}">
                <adec:decorative xmlns:adec="http://schemas.microsoft.com/office/drawing/2017/decorative" val="1"/>
              </a:ext>
            </a:extLst>
          </p:cNvPr>
          <p:cNvSpPr/>
          <p:nvPr>
            <p:custDataLst>
              <p:tags r:id="rId3"/>
            </p:custDataLst>
          </p:nvPr>
        </p:nvSpPr>
        <p:spPr>
          <a:xfrm>
            <a:off x="6790966" y="1876915"/>
            <a:ext cx="2287984" cy="463123"/>
          </a:xfrm>
          <a:prstGeom prst="roundRect">
            <a:avLst>
              <a:gd name="adj" fmla="val 50000"/>
            </a:avLst>
          </a:prstGeom>
          <a:solidFill>
            <a:srgbClr val="AA0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r>
              <a:rPr lang="fr-FR" sz="1250" b="1" dirty="0">
                <a:solidFill>
                  <a:prstClr val="white"/>
                </a:solidFill>
                <a:latin typeface="Verdana" panose="020B0604030504040204" pitchFamily="34" charset="0"/>
                <a:ea typeface="Verdana" panose="020B0604030504040204" pitchFamily="34" charset="0"/>
              </a:rPr>
              <a:t>    CONCEPT</a:t>
            </a:r>
          </a:p>
        </p:txBody>
      </p:sp>
      <p:sp>
        <p:nvSpPr>
          <p:cNvPr id="35" name="Oval 34">
            <a:extLst>
              <a:ext uri="{FF2B5EF4-FFF2-40B4-BE49-F238E27FC236}">
                <a16:creationId xmlns:a16="http://schemas.microsoft.com/office/drawing/2014/main" id="{663D5372-66EB-1AFE-AD3B-7E1B4595660F}"/>
              </a:ext>
              <a:ext uri="{C183D7F6-B498-43B3-948B-1728B52AA6E4}">
                <adec:decorative xmlns:adec="http://schemas.microsoft.com/office/drawing/2017/decorative" val="1"/>
              </a:ext>
            </a:extLst>
          </p:cNvPr>
          <p:cNvSpPr/>
          <p:nvPr>
            <p:custDataLst>
              <p:tags r:id="rId4"/>
            </p:custDataLst>
          </p:nvPr>
        </p:nvSpPr>
        <p:spPr>
          <a:xfrm>
            <a:off x="6766942" y="1810837"/>
            <a:ext cx="587375" cy="587375"/>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endParaRPr lang="fr-FR" sz="1350" dirty="0">
              <a:solidFill>
                <a:prstClr val="white"/>
              </a:solidFill>
              <a:latin typeface="Verdana" panose="020B0604030504040204" pitchFamily="34" charset="0"/>
              <a:ea typeface="Verdana" panose="020B0604030504040204" pitchFamily="34" charset="0"/>
            </a:endParaRPr>
          </a:p>
        </p:txBody>
      </p:sp>
      <p:sp>
        <p:nvSpPr>
          <p:cNvPr id="36" name="Rectangle: Rounded Corners 35">
            <a:extLst>
              <a:ext uri="{FF2B5EF4-FFF2-40B4-BE49-F238E27FC236}">
                <a16:creationId xmlns:a16="http://schemas.microsoft.com/office/drawing/2014/main" id="{E489315F-CBB3-869E-9736-0D0F4C500F81}"/>
              </a:ext>
              <a:ext uri="{C183D7F6-B498-43B3-948B-1728B52AA6E4}">
                <adec:decorative xmlns:adec="http://schemas.microsoft.com/office/drawing/2017/decorative" val="1"/>
              </a:ext>
            </a:extLst>
          </p:cNvPr>
          <p:cNvSpPr/>
          <p:nvPr>
            <p:custDataLst>
              <p:tags r:id="rId5"/>
            </p:custDataLst>
          </p:nvPr>
        </p:nvSpPr>
        <p:spPr>
          <a:xfrm>
            <a:off x="7620109" y="3968246"/>
            <a:ext cx="2287984" cy="463123"/>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r>
              <a:rPr lang="fr-FR" sz="1250" b="1" dirty="0">
                <a:solidFill>
                  <a:prstClr val="white"/>
                </a:solidFill>
                <a:latin typeface="Verdana" panose="020B0604030504040204" pitchFamily="34" charset="0"/>
                <a:ea typeface="Verdana" panose="020B0604030504040204" pitchFamily="34" charset="0"/>
              </a:rPr>
              <a:t>PLAN</a:t>
            </a:r>
          </a:p>
        </p:txBody>
      </p:sp>
      <p:sp>
        <p:nvSpPr>
          <p:cNvPr id="37" name="Oval 36">
            <a:extLst>
              <a:ext uri="{FF2B5EF4-FFF2-40B4-BE49-F238E27FC236}">
                <a16:creationId xmlns:a16="http://schemas.microsoft.com/office/drawing/2014/main" id="{63E61169-1C77-C9F1-01C4-A5F8D8FFC734}"/>
              </a:ext>
              <a:ext uri="{C183D7F6-B498-43B3-948B-1728B52AA6E4}">
                <adec:decorative xmlns:adec="http://schemas.microsoft.com/office/drawing/2017/decorative" val="1"/>
              </a:ext>
            </a:extLst>
          </p:cNvPr>
          <p:cNvSpPr/>
          <p:nvPr>
            <p:custDataLst>
              <p:tags r:id="rId6"/>
            </p:custDataLst>
          </p:nvPr>
        </p:nvSpPr>
        <p:spPr>
          <a:xfrm>
            <a:off x="7493383" y="3906117"/>
            <a:ext cx="587375" cy="587375"/>
          </a:xfrm>
          <a:prstGeom prst="ellipse">
            <a:avLst/>
          </a:prstGeom>
          <a:solidFill>
            <a:srgbClr val="33C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endParaRPr lang="fr-FR" sz="1350" dirty="0">
              <a:solidFill>
                <a:prstClr val="white"/>
              </a:solidFill>
              <a:latin typeface="Verdana" panose="020B0604030504040204" pitchFamily="34" charset="0"/>
              <a:ea typeface="Verdana" panose="020B0604030504040204" pitchFamily="34" charset="0"/>
            </a:endParaRPr>
          </a:p>
        </p:txBody>
      </p:sp>
      <p:sp>
        <p:nvSpPr>
          <p:cNvPr id="38" name="Rectangle: Rounded Corners 37">
            <a:extLst>
              <a:ext uri="{FF2B5EF4-FFF2-40B4-BE49-F238E27FC236}">
                <a16:creationId xmlns:a16="http://schemas.microsoft.com/office/drawing/2014/main" id="{36A01FCC-7D39-9B0E-7597-2E36106664C4}"/>
              </a:ext>
              <a:ext uri="{C183D7F6-B498-43B3-948B-1728B52AA6E4}">
                <adec:decorative xmlns:adec="http://schemas.microsoft.com/office/drawing/2017/decorative" val="1"/>
              </a:ext>
            </a:extLst>
          </p:cNvPr>
          <p:cNvSpPr/>
          <p:nvPr>
            <p:custDataLst>
              <p:tags r:id="rId7"/>
            </p:custDataLst>
          </p:nvPr>
        </p:nvSpPr>
        <p:spPr>
          <a:xfrm>
            <a:off x="5642038" y="5268147"/>
            <a:ext cx="2287984" cy="463123"/>
          </a:xfrm>
          <a:prstGeom prst="roundRect">
            <a:avLst>
              <a:gd name="adj" fmla="val 5000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r>
              <a:rPr lang="fr-FR" sz="1250" b="1" dirty="0">
                <a:solidFill>
                  <a:prstClr val="white"/>
                </a:solidFill>
                <a:latin typeface="Verdana" panose="020B0604030504040204" pitchFamily="34" charset="0"/>
                <a:ea typeface="Verdana" panose="020B0604030504040204" pitchFamily="34" charset="0"/>
              </a:rPr>
              <a:t>BUDGÉTISATION</a:t>
            </a:r>
          </a:p>
        </p:txBody>
      </p:sp>
      <p:sp>
        <p:nvSpPr>
          <p:cNvPr id="39" name="Oval 38">
            <a:extLst>
              <a:ext uri="{FF2B5EF4-FFF2-40B4-BE49-F238E27FC236}">
                <a16:creationId xmlns:a16="http://schemas.microsoft.com/office/drawing/2014/main" id="{F16A41CC-B80A-B6B7-A1E7-FAD7927EE2CB}"/>
              </a:ext>
              <a:ext uri="{C183D7F6-B498-43B3-948B-1728B52AA6E4}">
                <adec:decorative xmlns:adec="http://schemas.microsoft.com/office/drawing/2017/decorative" val="1"/>
              </a:ext>
            </a:extLst>
          </p:cNvPr>
          <p:cNvSpPr/>
          <p:nvPr>
            <p:custDataLst>
              <p:tags r:id="rId8"/>
            </p:custDataLst>
          </p:nvPr>
        </p:nvSpPr>
        <p:spPr>
          <a:xfrm>
            <a:off x="5408557" y="5206018"/>
            <a:ext cx="587375" cy="587375"/>
          </a:xfrm>
          <a:prstGeom prst="ellipse">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endParaRPr lang="fr-FR" sz="1350" dirty="0">
              <a:solidFill>
                <a:prstClr val="white"/>
              </a:solidFill>
              <a:latin typeface="Verdana" panose="020B0604030504040204" pitchFamily="34" charset="0"/>
              <a:ea typeface="Verdana" panose="020B0604030504040204" pitchFamily="34" charset="0"/>
            </a:endParaRPr>
          </a:p>
        </p:txBody>
      </p:sp>
      <p:sp>
        <p:nvSpPr>
          <p:cNvPr id="40" name="Rectangle: Rounded Corners 39">
            <a:extLst>
              <a:ext uri="{FF2B5EF4-FFF2-40B4-BE49-F238E27FC236}">
                <a16:creationId xmlns:a16="http://schemas.microsoft.com/office/drawing/2014/main" id="{CB3783BE-0D99-B123-A82B-614CE9784430}"/>
              </a:ext>
              <a:ext uri="{C183D7F6-B498-43B3-948B-1728B52AA6E4}">
                <adec:decorative xmlns:adec="http://schemas.microsoft.com/office/drawing/2017/decorative" val="1"/>
              </a:ext>
            </a:extLst>
          </p:cNvPr>
          <p:cNvSpPr/>
          <p:nvPr>
            <p:custDataLst>
              <p:tags r:id="rId9"/>
            </p:custDataLst>
          </p:nvPr>
        </p:nvSpPr>
        <p:spPr>
          <a:xfrm>
            <a:off x="2559973" y="1867762"/>
            <a:ext cx="2206120" cy="463123"/>
          </a:xfrm>
          <a:prstGeom prst="roundRect">
            <a:avLst>
              <a:gd name="adj" fmla="val 500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r>
              <a:rPr lang="fr-FR" sz="1250" b="1" dirty="0">
                <a:solidFill>
                  <a:prstClr val="white"/>
                </a:solidFill>
                <a:latin typeface="Verdana" panose="020B0604030504040204" pitchFamily="34" charset="0"/>
                <a:ea typeface="Verdana" panose="020B0604030504040204" pitchFamily="34" charset="0"/>
              </a:rPr>
              <a:t>DÉCISION</a:t>
            </a:r>
          </a:p>
        </p:txBody>
      </p:sp>
      <p:sp>
        <p:nvSpPr>
          <p:cNvPr id="41" name="Oval 40">
            <a:extLst>
              <a:ext uri="{FF2B5EF4-FFF2-40B4-BE49-F238E27FC236}">
                <a16:creationId xmlns:a16="http://schemas.microsoft.com/office/drawing/2014/main" id="{705297FC-EE0F-DF39-4184-A277E98B8FF4}"/>
              </a:ext>
              <a:ext uri="{C183D7F6-B498-43B3-948B-1728B52AA6E4}">
                <adec:decorative xmlns:adec="http://schemas.microsoft.com/office/drawing/2017/decorative" val="1"/>
              </a:ext>
            </a:extLst>
          </p:cNvPr>
          <p:cNvSpPr/>
          <p:nvPr>
            <p:custDataLst>
              <p:tags r:id="rId10"/>
            </p:custDataLst>
          </p:nvPr>
        </p:nvSpPr>
        <p:spPr>
          <a:xfrm>
            <a:off x="4470770" y="1814869"/>
            <a:ext cx="566359" cy="58737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endParaRPr lang="fr-FR" sz="1350" dirty="0">
              <a:solidFill>
                <a:prstClr val="white"/>
              </a:solidFill>
              <a:latin typeface="Verdana" panose="020B0604030504040204" pitchFamily="34" charset="0"/>
              <a:ea typeface="Verdana" panose="020B0604030504040204" pitchFamily="34" charset="0"/>
            </a:endParaRPr>
          </a:p>
        </p:txBody>
      </p:sp>
      <p:sp>
        <p:nvSpPr>
          <p:cNvPr id="42" name="Oval 41">
            <a:extLst>
              <a:ext uri="{FF2B5EF4-FFF2-40B4-BE49-F238E27FC236}">
                <a16:creationId xmlns:a16="http://schemas.microsoft.com/office/drawing/2014/main" id="{74793F85-4EB8-1D8A-CD85-B9E52EBC59B8}"/>
              </a:ext>
              <a:ext uri="{C183D7F6-B498-43B3-948B-1728B52AA6E4}">
                <adec:decorative xmlns:adec="http://schemas.microsoft.com/office/drawing/2017/decorative" val="1"/>
              </a:ext>
            </a:extLst>
          </p:cNvPr>
          <p:cNvSpPr/>
          <p:nvPr>
            <p:custDataLst>
              <p:tags r:id="rId11"/>
            </p:custDataLst>
          </p:nvPr>
        </p:nvSpPr>
        <p:spPr>
          <a:xfrm>
            <a:off x="3685845" y="3085553"/>
            <a:ext cx="587375" cy="587375"/>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endParaRPr lang="fr-FR" sz="1350" dirty="0">
              <a:solidFill>
                <a:prstClr val="white"/>
              </a:solidFill>
              <a:latin typeface="Verdana" panose="020B0604030504040204" pitchFamily="34" charset="0"/>
              <a:ea typeface="Verdana" panose="020B0604030504040204" pitchFamily="34" charset="0"/>
            </a:endParaRPr>
          </a:p>
        </p:txBody>
      </p:sp>
      <p:sp>
        <p:nvSpPr>
          <p:cNvPr id="43" name="Rectangle: Rounded Corners 42">
            <a:extLst>
              <a:ext uri="{FF2B5EF4-FFF2-40B4-BE49-F238E27FC236}">
                <a16:creationId xmlns:a16="http://schemas.microsoft.com/office/drawing/2014/main" id="{05AA5889-7BE9-D3A1-C6E9-2177095A52A1}"/>
              </a:ext>
              <a:ext uri="{C183D7F6-B498-43B3-948B-1728B52AA6E4}">
                <adec:decorative xmlns:adec="http://schemas.microsoft.com/office/drawing/2017/decorative" val="1"/>
              </a:ext>
            </a:extLst>
          </p:cNvPr>
          <p:cNvSpPr/>
          <p:nvPr>
            <p:custDataLst>
              <p:tags r:id="rId12"/>
            </p:custDataLst>
          </p:nvPr>
        </p:nvSpPr>
        <p:spPr>
          <a:xfrm>
            <a:off x="1894392" y="4489232"/>
            <a:ext cx="2287984" cy="463123"/>
          </a:xfrm>
          <a:prstGeom prst="roundRect">
            <a:avLst>
              <a:gd name="adj" fmla="val 50000"/>
            </a:avLst>
          </a:prstGeom>
          <a:solidFill>
            <a:srgbClr val="B267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71458">
              <a:defRPr/>
            </a:pPr>
            <a:r>
              <a:rPr lang="fr-FR" sz="1000" b="1" dirty="0">
                <a:solidFill>
                  <a:prstClr val="white"/>
                </a:solidFill>
                <a:latin typeface="Verdana" panose="020B0604030504040204" pitchFamily="34" charset="0"/>
                <a:ea typeface="Verdana" panose="020B0604030504040204" pitchFamily="34" charset="0"/>
              </a:rPr>
              <a:t>      </a:t>
            </a:r>
            <a:r>
              <a:rPr lang="fr-FR" sz="1250" b="1" dirty="0">
                <a:solidFill>
                  <a:prstClr val="white"/>
                </a:solidFill>
                <a:latin typeface="Verdana" panose="020B0604030504040204" pitchFamily="34" charset="0"/>
                <a:ea typeface="Verdana" panose="020B0604030504040204" pitchFamily="34" charset="0"/>
              </a:rPr>
              <a:t>MISE EN ŒUVRE</a:t>
            </a:r>
          </a:p>
        </p:txBody>
      </p:sp>
      <p:sp>
        <p:nvSpPr>
          <p:cNvPr id="44" name="Oval 43">
            <a:extLst>
              <a:ext uri="{FF2B5EF4-FFF2-40B4-BE49-F238E27FC236}">
                <a16:creationId xmlns:a16="http://schemas.microsoft.com/office/drawing/2014/main" id="{FB6C7223-177F-969F-5953-E0136D9972C2}"/>
              </a:ext>
              <a:ext uri="{C183D7F6-B498-43B3-948B-1728B52AA6E4}">
                <adec:decorative xmlns:adec="http://schemas.microsoft.com/office/drawing/2017/decorative" val="1"/>
              </a:ext>
            </a:extLst>
          </p:cNvPr>
          <p:cNvSpPr/>
          <p:nvPr>
            <p:custDataLst>
              <p:tags r:id="rId13"/>
            </p:custDataLst>
          </p:nvPr>
        </p:nvSpPr>
        <p:spPr>
          <a:xfrm>
            <a:off x="3973519" y="4427597"/>
            <a:ext cx="587375" cy="5873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endParaRPr lang="fr-FR" sz="1350" dirty="0">
              <a:solidFill>
                <a:prstClr val="white"/>
              </a:solidFill>
              <a:latin typeface="Verdana" panose="020B0604030504040204" pitchFamily="34" charset="0"/>
              <a:ea typeface="Verdana" panose="020B0604030504040204" pitchFamily="34" charset="0"/>
            </a:endParaRPr>
          </a:p>
        </p:txBody>
      </p:sp>
      <p:grpSp>
        <p:nvGrpSpPr>
          <p:cNvPr id="45" name="Group 44" descr="Icons of bar chart and line graph.">
            <a:extLst>
              <a:ext uri="{FF2B5EF4-FFF2-40B4-BE49-F238E27FC236}">
                <a16:creationId xmlns:a16="http://schemas.microsoft.com/office/drawing/2014/main" id="{07B0A051-16BF-B8B5-9FDA-9AF00158672F}"/>
              </a:ext>
            </a:extLst>
          </p:cNvPr>
          <p:cNvGrpSpPr/>
          <p:nvPr>
            <p:custDataLst>
              <p:tags r:id="rId14"/>
            </p:custDataLst>
          </p:nvPr>
        </p:nvGrpSpPr>
        <p:grpSpPr>
          <a:xfrm>
            <a:off x="3830400" y="3229843"/>
            <a:ext cx="301135" cy="279393"/>
            <a:chOff x="4319588" y="2492375"/>
            <a:chExt cx="287338" cy="287338"/>
          </a:xfrm>
          <a:solidFill>
            <a:schemeClr val="bg1"/>
          </a:solidFill>
        </p:grpSpPr>
        <p:sp>
          <p:nvSpPr>
            <p:cNvPr id="46" name="Freeform 372">
              <a:extLst>
                <a:ext uri="{FF2B5EF4-FFF2-40B4-BE49-F238E27FC236}">
                  <a16:creationId xmlns:a16="http://schemas.microsoft.com/office/drawing/2014/main" id="{737E7B8F-4EFF-3472-F8EB-230519E0D482}"/>
                </a:ext>
              </a:extLst>
            </p:cNvPr>
            <p:cNvSpPr>
              <a:spLocks/>
            </p:cNvSpPr>
            <p:nvPr/>
          </p:nvSpPr>
          <p:spPr bwMode="auto">
            <a:xfrm>
              <a:off x="4319588" y="2587625"/>
              <a:ext cx="287338" cy="192088"/>
            </a:xfrm>
            <a:custGeom>
              <a:avLst/>
              <a:gdLst>
                <a:gd name="T0" fmla="*/ 843 w 904"/>
                <a:gd name="T1" fmla="*/ 572 h 602"/>
                <a:gd name="T2" fmla="*/ 843 w 904"/>
                <a:gd name="T3" fmla="*/ 12 h 602"/>
                <a:gd name="T4" fmla="*/ 841 w 904"/>
                <a:gd name="T5" fmla="*/ 7 h 602"/>
                <a:gd name="T6" fmla="*/ 836 w 904"/>
                <a:gd name="T7" fmla="*/ 3 h 602"/>
                <a:gd name="T8" fmla="*/ 831 w 904"/>
                <a:gd name="T9" fmla="*/ 1 h 602"/>
                <a:gd name="T10" fmla="*/ 708 w 904"/>
                <a:gd name="T11" fmla="*/ 0 h 602"/>
                <a:gd name="T12" fmla="*/ 702 w 904"/>
                <a:gd name="T13" fmla="*/ 2 h 602"/>
                <a:gd name="T14" fmla="*/ 697 w 904"/>
                <a:gd name="T15" fmla="*/ 5 h 602"/>
                <a:gd name="T16" fmla="*/ 694 w 904"/>
                <a:gd name="T17" fmla="*/ 9 h 602"/>
                <a:gd name="T18" fmla="*/ 693 w 904"/>
                <a:gd name="T19" fmla="*/ 16 h 602"/>
                <a:gd name="T20" fmla="*/ 632 w 904"/>
                <a:gd name="T21" fmla="*/ 572 h 602"/>
                <a:gd name="T22" fmla="*/ 632 w 904"/>
                <a:gd name="T23" fmla="*/ 283 h 602"/>
                <a:gd name="T24" fmla="*/ 630 w 904"/>
                <a:gd name="T25" fmla="*/ 277 h 602"/>
                <a:gd name="T26" fmla="*/ 626 w 904"/>
                <a:gd name="T27" fmla="*/ 274 h 602"/>
                <a:gd name="T28" fmla="*/ 621 w 904"/>
                <a:gd name="T29" fmla="*/ 271 h 602"/>
                <a:gd name="T30" fmla="*/ 497 w 904"/>
                <a:gd name="T31" fmla="*/ 271 h 602"/>
                <a:gd name="T32" fmla="*/ 491 w 904"/>
                <a:gd name="T33" fmla="*/ 272 h 602"/>
                <a:gd name="T34" fmla="*/ 487 w 904"/>
                <a:gd name="T35" fmla="*/ 275 h 602"/>
                <a:gd name="T36" fmla="*/ 483 w 904"/>
                <a:gd name="T37" fmla="*/ 281 h 602"/>
                <a:gd name="T38" fmla="*/ 482 w 904"/>
                <a:gd name="T39" fmla="*/ 286 h 602"/>
                <a:gd name="T40" fmla="*/ 421 w 904"/>
                <a:gd name="T41" fmla="*/ 572 h 602"/>
                <a:gd name="T42" fmla="*/ 421 w 904"/>
                <a:gd name="T43" fmla="*/ 193 h 602"/>
                <a:gd name="T44" fmla="*/ 419 w 904"/>
                <a:gd name="T45" fmla="*/ 187 h 602"/>
                <a:gd name="T46" fmla="*/ 415 w 904"/>
                <a:gd name="T47" fmla="*/ 183 h 602"/>
                <a:gd name="T48" fmla="*/ 409 w 904"/>
                <a:gd name="T49" fmla="*/ 181 h 602"/>
                <a:gd name="T50" fmla="*/ 286 w 904"/>
                <a:gd name="T51" fmla="*/ 181 h 602"/>
                <a:gd name="T52" fmla="*/ 281 w 904"/>
                <a:gd name="T53" fmla="*/ 182 h 602"/>
                <a:gd name="T54" fmla="*/ 275 w 904"/>
                <a:gd name="T55" fmla="*/ 185 h 602"/>
                <a:gd name="T56" fmla="*/ 272 w 904"/>
                <a:gd name="T57" fmla="*/ 190 h 602"/>
                <a:gd name="T58" fmla="*/ 271 w 904"/>
                <a:gd name="T59" fmla="*/ 196 h 602"/>
                <a:gd name="T60" fmla="*/ 211 w 904"/>
                <a:gd name="T61" fmla="*/ 572 h 602"/>
                <a:gd name="T62" fmla="*/ 211 w 904"/>
                <a:gd name="T63" fmla="*/ 404 h 602"/>
                <a:gd name="T64" fmla="*/ 209 w 904"/>
                <a:gd name="T65" fmla="*/ 399 h 602"/>
                <a:gd name="T66" fmla="*/ 205 w 904"/>
                <a:gd name="T67" fmla="*/ 394 h 602"/>
                <a:gd name="T68" fmla="*/ 199 w 904"/>
                <a:gd name="T69" fmla="*/ 392 h 602"/>
                <a:gd name="T70" fmla="*/ 76 w 904"/>
                <a:gd name="T71" fmla="*/ 391 h 602"/>
                <a:gd name="T72" fmla="*/ 69 w 904"/>
                <a:gd name="T73" fmla="*/ 392 h 602"/>
                <a:gd name="T74" fmla="*/ 65 w 904"/>
                <a:gd name="T75" fmla="*/ 396 h 602"/>
                <a:gd name="T76" fmla="*/ 62 w 904"/>
                <a:gd name="T77" fmla="*/ 401 h 602"/>
                <a:gd name="T78" fmla="*/ 61 w 904"/>
                <a:gd name="T79" fmla="*/ 406 h 602"/>
                <a:gd name="T80" fmla="*/ 15 w 904"/>
                <a:gd name="T81" fmla="*/ 572 h 602"/>
                <a:gd name="T82" fmla="*/ 9 w 904"/>
                <a:gd name="T83" fmla="*/ 573 h 602"/>
                <a:gd name="T84" fmla="*/ 5 w 904"/>
                <a:gd name="T85" fmla="*/ 577 h 602"/>
                <a:gd name="T86" fmla="*/ 2 w 904"/>
                <a:gd name="T87" fmla="*/ 581 h 602"/>
                <a:gd name="T88" fmla="*/ 0 w 904"/>
                <a:gd name="T89" fmla="*/ 587 h 602"/>
                <a:gd name="T90" fmla="*/ 2 w 904"/>
                <a:gd name="T91" fmla="*/ 593 h 602"/>
                <a:gd name="T92" fmla="*/ 5 w 904"/>
                <a:gd name="T93" fmla="*/ 598 h 602"/>
                <a:gd name="T94" fmla="*/ 9 w 904"/>
                <a:gd name="T95" fmla="*/ 601 h 602"/>
                <a:gd name="T96" fmla="*/ 15 w 904"/>
                <a:gd name="T97" fmla="*/ 602 h 602"/>
                <a:gd name="T98" fmla="*/ 196 w 904"/>
                <a:gd name="T99" fmla="*/ 602 h 602"/>
                <a:gd name="T100" fmla="*/ 406 w 904"/>
                <a:gd name="T101" fmla="*/ 602 h 602"/>
                <a:gd name="T102" fmla="*/ 617 w 904"/>
                <a:gd name="T103" fmla="*/ 602 h 602"/>
                <a:gd name="T104" fmla="*/ 828 w 904"/>
                <a:gd name="T105" fmla="*/ 602 h 602"/>
                <a:gd name="T106" fmla="*/ 891 w 904"/>
                <a:gd name="T107" fmla="*/ 602 h 602"/>
                <a:gd name="T108" fmla="*/ 896 w 904"/>
                <a:gd name="T109" fmla="*/ 600 h 602"/>
                <a:gd name="T110" fmla="*/ 901 w 904"/>
                <a:gd name="T111" fmla="*/ 596 h 602"/>
                <a:gd name="T112" fmla="*/ 903 w 904"/>
                <a:gd name="T113" fmla="*/ 591 h 602"/>
                <a:gd name="T114" fmla="*/ 903 w 904"/>
                <a:gd name="T115" fmla="*/ 584 h 602"/>
                <a:gd name="T116" fmla="*/ 901 w 904"/>
                <a:gd name="T117" fmla="*/ 579 h 602"/>
                <a:gd name="T118" fmla="*/ 896 w 904"/>
                <a:gd name="T119" fmla="*/ 575 h 602"/>
                <a:gd name="T120" fmla="*/ 891 w 904"/>
                <a:gd name="T121" fmla="*/ 572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4" h="602">
                  <a:moveTo>
                    <a:pt x="889" y="572"/>
                  </a:moveTo>
                  <a:lnTo>
                    <a:pt x="843" y="572"/>
                  </a:lnTo>
                  <a:lnTo>
                    <a:pt x="843" y="16"/>
                  </a:lnTo>
                  <a:lnTo>
                    <a:pt x="843" y="12"/>
                  </a:lnTo>
                  <a:lnTo>
                    <a:pt x="842" y="9"/>
                  </a:lnTo>
                  <a:lnTo>
                    <a:pt x="841" y="7"/>
                  </a:lnTo>
                  <a:lnTo>
                    <a:pt x="838" y="5"/>
                  </a:lnTo>
                  <a:lnTo>
                    <a:pt x="836" y="3"/>
                  </a:lnTo>
                  <a:lnTo>
                    <a:pt x="834" y="2"/>
                  </a:lnTo>
                  <a:lnTo>
                    <a:pt x="831" y="1"/>
                  </a:lnTo>
                  <a:lnTo>
                    <a:pt x="828" y="1"/>
                  </a:lnTo>
                  <a:lnTo>
                    <a:pt x="708" y="0"/>
                  </a:lnTo>
                  <a:lnTo>
                    <a:pt x="704" y="1"/>
                  </a:lnTo>
                  <a:lnTo>
                    <a:pt x="702" y="2"/>
                  </a:lnTo>
                  <a:lnTo>
                    <a:pt x="699" y="3"/>
                  </a:lnTo>
                  <a:lnTo>
                    <a:pt x="697" y="5"/>
                  </a:lnTo>
                  <a:lnTo>
                    <a:pt x="695" y="7"/>
                  </a:lnTo>
                  <a:lnTo>
                    <a:pt x="694" y="9"/>
                  </a:lnTo>
                  <a:lnTo>
                    <a:pt x="693" y="12"/>
                  </a:lnTo>
                  <a:lnTo>
                    <a:pt x="693" y="16"/>
                  </a:lnTo>
                  <a:lnTo>
                    <a:pt x="693" y="572"/>
                  </a:lnTo>
                  <a:lnTo>
                    <a:pt x="632" y="572"/>
                  </a:lnTo>
                  <a:lnTo>
                    <a:pt x="632" y="286"/>
                  </a:lnTo>
                  <a:lnTo>
                    <a:pt x="632" y="283"/>
                  </a:lnTo>
                  <a:lnTo>
                    <a:pt x="631" y="281"/>
                  </a:lnTo>
                  <a:lnTo>
                    <a:pt x="630" y="277"/>
                  </a:lnTo>
                  <a:lnTo>
                    <a:pt x="628" y="275"/>
                  </a:lnTo>
                  <a:lnTo>
                    <a:pt x="626" y="274"/>
                  </a:lnTo>
                  <a:lnTo>
                    <a:pt x="623" y="272"/>
                  </a:lnTo>
                  <a:lnTo>
                    <a:pt x="621" y="271"/>
                  </a:lnTo>
                  <a:lnTo>
                    <a:pt x="617" y="271"/>
                  </a:lnTo>
                  <a:lnTo>
                    <a:pt x="497" y="271"/>
                  </a:lnTo>
                  <a:lnTo>
                    <a:pt x="494" y="271"/>
                  </a:lnTo>
                  <a:lnTo>
                    <a:pt x="491" y="272"/>
                  </a:lnTo>
                  <a:lnTo>
                    <a:pt x="489" y="274"/>
                  </a:lnTo>
                  <a:lnTo>
                    <a:pt x="487" y="275"/>
                  </a:lnTo>
                  <a:lnTo>
                    <a:pt x="484" y="277"/>
                  </a:lnTo>
                  <a:lnTo>
                    <a:pt x="483" y="281"/>
                  </a:lnTo>
                  <a:lnTo>
                    <a:pt x="482" y="283"/>
                  </a:lnTo>
                  <a:lnTo>
                    <a:pt x="482" y="286"/>
                  </a:lnTo>
                  <a:lnTo>
                    <a:pt x="482" y="572"/>
                  </a:lnTo>
                  <a:lnTo>
                    <a:pt x="421" y="572"/>
                  </a:lnTo>
                  <a:lnTo>
                    <a:pt x="421" y="196"/>
                  </a:lnTo>
                  <a:lnTo>
                    <a:pt x="421" y="193"/>
                  </a:lnTo>
                  <a:lnTo>
                    <a:pt x="420" y="190"/>
                  </a:lnTo>
                  <a:lnTo>
                    <a:pt x="419" y="187"/>
                  </a:lnTo>
                  <a:lnTo>
                    <a:pt x="417" y="185"/>
                  </a:lnTo>
                  <a:lnTo>
                    <a:pt x="415" y="183"/>
                  </a:lnTo>
                  <a:lnTo>
                    <a:pt x="413" y="182"/>
                  </a:lnTo>
                  <a:lnTo>
                    <a:pt x="409" y="181"/>
                  </a:lnTo>
                  <a:lnTo>
                    <a:pt x="406" y="181"/>
                  </a:lnTo>
                  <a:lnTo>
                    <a:pt x="286" y="181"/>
                  </a:lnTo>
                  <a:lnTo>
                    <a:pt x="283" y="181"/>
                  </a:lnTo>
                  <a:lnTo>
                    <a:pt x="281" y="182"/>
                  </a:lnTo>
                  <a:lnTo>
                    <a:pt x="277" y="183"/>
                  </a:lnTo>
                  <a:lnTo>
                    <a:pt x="275" y="185"/>
                  </a:lnTo>
                  <a:lnTo>
                    <a:pt x="273" y="187"/>
                  </a:lnTo>
                  <a:lnTo>
                    <a:pt x="272" y="190"/>
                  </a:lnTo>
                  <a:lnTo>
                    <a:pt x="271" y="193"/>
                  </a:lnTo>
                  <a:lnTo>
                    <a:pt x="271" y="196"/>
                  </a:lnTo>
                  <a:lnTo>
                    <a:pt x="271" y="572"/>
                  </a:lnTo>
                  <a:lnTo>
                    <a:pt x="211" y="572"/>
                  </a:lnTo>
                  <a:lnTo>
                    <a:pt x="211" y="406"/>
                  </a:lnTo>
                  <a:lnTo>
                    <a:pt x="211" y="404"/>
                  </a:lnTo>
                  <a:lnTo>
                    <a:pt x="210" y="401"/>
                  </a:lnTo>
                  <a:lnTo>
                    <a:pt x="209" y="399"/>
                  </a:lnTo>
                  <a:lnTo>
                    <a:pt x="207" y="396"/>
                  </a:lnTo>
                  <a:lnTo>
                    <a:pt x="205" y="394"/>
                  </a:lnTo>
                  <a:lnTo>
                    <a:pt x="201" y="393"/>
                  </a:lnTo>
                  <a:lnTo>
                    <a:pt x="199" y="392"/>
                  </a:lnTo>
                  <a:lnTo>
                    <a:pt x="196" y="391"/>
                  </a:lnTo>
                  <a:lnTo>
                    <a:pt x="76" y="391"/>
                  </a:lnTo>
                  <a:lnTo>
                    <a:pt x="73" y="392"/>
                  </a:lnTo>
                  <a:lnTo>
                    <a:pt x="69" y="392"/>
                  </a:lnTo>
                  <a:lnTo>
                    <a:pt x="67" y="394"/>
                  </a:lnTo>
                  <a:lnTo>
                    <a:pt x="65" y="396"/>
                  </a:lnTo>
                  <a:lnTo>
                    <a:pt x="63" y="399"/>
                  </a:lnTo>
                  <a:lnTo>
                    <a:pt x="62" y="401"/>
                  </a:lnTo>
                  <a:lnTo>
                    <a:pt x="61" y="404"/>
                  </a:lnTo>
                  <a:lnTo>
                    <a:pt x="61" y="406"/>
                  </a:lnTo>
                  <a:lnTo>
                    <a:pt x="61" y="572"/>
                  </a:lnTo>
                  <a:lnTo>
                    <a:pt x="15" y="572"/>
                  </a:lnTo>
                  <a:lnTo>
                    <a:pt x="13" y="572"/>
                  </a:lnTo>
                  <a:lnTo>
                    <a:pt x="9" y="573"/>
                  </a:lnTo>
                  <a:lnTo>
                    <a:pt x="7" y="575"/>
                  </a:lnTo>
                  <a:lnTo>
                    <a:pt x="5" y="577"/>
                  </a:lnTo>
                  <a:lnTo>
                    <a:pt x="3" y="579"/>
                  </a:lnTo>
                  <a:lnTo>
                    <a:pt x="2" y="581"/>
                  </a:lnTo>
                  <a:lnTo>
                    <a:pt x="1" y="584"/>
                  </a:lnTo>
                  <a:lnTo>
                    <a:pt x="0" y="587"/>
                  </a:lnTo>
                  <a:lnTo>
                    <a:pt x="1" y="591"/>
                  </a:lnTo>
                  <a:lnTo>
                    <a:pt x="2" y="593"/>
                  </a:lnTo>
                  <a:lnTo>
                    <a:pt x="3" y="596"/>
                  </a:lnTo>
                  <a:lnTo>
                    <a:pt x="5" y="598"/>
                  </a:lnTo>
                  <a:lnTo>
                    <a:pt x="7" y="600"/>
                  </a:lnTo>
                  <a:lnTo>
                    <a:pt x="9" y="601"/>
                  </a:lnTo>
                  <a:lnTo>
                    <a:pt x="13" y="602"/>
                  </a:lnTo>
                  <a:lnTo>
                    <a:pt x="15" y="602"/>
                  </a:lnTo>
                  <a:lnTo>
                    <a:pt x="76" y="602"/>
                  </a:lnTo>
                  <a:lnTo>
                    <a:pt x="196" y="602"/>
                  </a:lnTo>
                  <a:lnTo>
                    <a:pt x="286" y="602"/>
                  </a:lnTo>
                  <a:lnTo>
                    <a:pt x="406" y="602"/>
                  </a:lnTo>
                  <a:lnTo>
                    <a:pt x="497" y="602"/>
                  </a:lnTo>
                  <a:lnTo>
                    <a:pt x="617" y="602"/>
                  </a:lnTo>
                  <a:lnTo>
                    <a:pt x="708" y="602"/>
                  </a:lnTo>
                  <a:lnTo>
                    <a:pt x="828" y="602"/>
                  </a:lnTo>
                  <a:lnTo>
                    <a:pt x="889" y="602"/>
                  </a:lnTo>
                  <a:lnTo>
                    <a:pt x="891" y="602"/>
                  </a:lnTo>
                  <a:lnTo>
                    <a:pt x="894" y="601"/>
                  </a:lnTo>
                  <a:lnTo>
                    <a:pt x="896" y="600"/>
                  </a:lnTo>
                  <a:lnTo>
                    <a:pt x="898" y="598"/>
                  </a:lnTo>
                  <a:lnTo>
                    <a:pt x="901" y="596"/>
                  </a:lnTo>
                  <a:lnTo>
                    <a:pt x="902" y="593"/>
                  </a:lnTo>
                  <a:lnTo>
                    <a:pt x="903" y="591"/>
                  </a:lnTo>
                  <a:lnTo>
                    <a:pt x="904" y="587"/>
                  </a:lnTo>
                  <a:lnTo>
                    <a:pt x="903" y="584"/>
                  </a:lnTo>
                  <a:lnTo>
                    <a:pt x="902" y="581"/>
                  </a:lnTo>
                  <a:lnTo>
                    <a:pt x="901" y="579"/>
                  </a:lnTo>
                  <a:lnTo>
                    <a:pt x="898" y="577"/>
                  </a:lnTo>
                  <a:lnTo>
                    <a:pt x="896" y="575"/>
                  </a:lnTo>
                  <a:lnTo>
                    <a:pt x="894" y="573"/>
                  </a:lnTo>
                  <a:lnTo>
                    <a:pt x="891" y="572"/>
                  </a:lnTo>
                  <a:lnTo>
                    <a:pt x="889"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sp>
          <p:nvSpPr>
            <p:cNvPr id="47" name="Freeform 373">
              <a:extLst>
                <a:ext uri="{FF2B5EF4-FFF2-40B4-BE49-F238E27FC236}">
                  <a16:creationId xmlns:a16="http://schemas.microsoft.com/office/drawing/2014/main" id="{2887A653-38A8-FA2A-D135-97ACCF76F3C6}"/>
                </a:ext>
              </a:extLst>
            </p:cNvPr>
            <p:cNvSpPr>
              <a:spLocks/>
            </p:cNvSpPr>
            <p:nvPr/>
          </p:nvSpPr>
          <p:spPr bwMode="auto">
            <a:xfrm>
              <a:off x="4338638" y="2492375"/>
              <a:ext cx="252413" cy="157163"/>
            </a:xfrm>
            <a:custGeom>
              <a:avLst/>
              <a:gdLst>
                <a:gd name="T0" fmla="*/ 77 w 797"/>
                <a:gd name="T1" fmla="*/ 494 h 497"/>
                <a:gd name="T2" fmla="*/ 97 w 797"/>
                <a:gd name="T3" fmla="*/ 483 h 497"/>
                <a:gd name="T4" fmla="*/ 112 w 797"/>
                <a:gd name="T5" fmla="*/ 466 h 497"/>
                <a:gd name="T6" fmla="*/ 120 w 797"/>
                <a:gd name="T7" fmla="*/ 443 h 497"/>
                <a:gd name="T8" fmla="*/ 116 w 797"/>
                <a:gd name="T9" fmla="*/ 416 h 497"/>
                <a:gd name="T10" fmla="*/ 267 w 797"/>
                <a:gd name="T11" fmla="*/ 298 h 497"/>
                <a:gd name="T12" fmla="*/ 300 w 797"/>
                <a:gd name="T13" fmla="*/ 299 h 497"/>
                <a:gd name="T14" fmla="*/ 325 w 797"/>
                <a:gd name="T15" fmla="*/ 287 h 497"/>
                <a:gd name="T16" fmla="*/ 451 w 797"/>
                <a:gd name="T17" fmla="*/ 327 h 497"/>
                <a:gd name="T18" fmla="*/ 454 w 797"/>
                <a:gd name="T19" fmla="*/ 349 h 497"/>
                <a:gd name="T20" fmla="*/ 464 w 797"/>
                <a:gd name="T21" fmla="*/ 369 h 497"/>
                <a:gd name="T22" fmla="*/ 482 w 797"/>
                <a:gd name="T23" fmla="*/ 384 h 497"/>
                <a:gd name="T24" fmla="*/ 505 w 797"/>
                <a:gd name="T25" fmla="*/ 391 h 497"/>
                <a:gd name="T26" fmla="*/ 529 w 797"/>
                <a:gd name="T27" fmla="*/ 389 h 497"/>
                <a:gd name="T28" fmla="*/ 550 w 797"/>
                <a:gd name="T29" fmla="*/ 378 h 497"/>
                <a:gd name="T30" fmla="*/ 564 w 797"/>
                <a:gd name="T31" fmla="*/ 360 h 497"/>
                <a:gd name="T32" fmla="*/ 571 w 797"/>
                <a:gd name="T33" fmla="*/ 337 h 497"/>
                <a:gd name="T34" fmla="*/ 565 w 797"/>
                <a:gd name="T35" fmla="*/ 304 h 497"/>
                <a:gd name="T36" fmla="*/ 724 w 797"/>
                <a:gd name="T37" fmla="*/ 119 h 497"/>
                <a:gd name="T38" fmla="*/ 750 w 797"/>
                <a:gd name="T39" fmla="*/ 119 h 497"/>
                <a:gd name="T40" fmla="*/ 771 w 797"/>
                <a:gd name="T41" fmla="*/ 110 h 497"/>
                <a:gd name="T42" fmla="*/ 787 w 797"/>
                <a:gd name="T43" fmla="*/ 94 h 497"/>
                <a:gd name="T44" fmla="*/ 796 w 797"/>
                <a:gd name="T45" fmla="*/ 72 h 497"/>
                <a:gd name="T46" fmla="*/ 796 w 797"/>
                <a:gd name="T47" fmla="*/ 48 h 497"/>
                <a:gd name="T48" fmla="*/ 787 w 797"/>
                <a:gd name="T49" fmla="*/ 27 h 497"/>
                <a:gd name="T50" fmla="*/ 771 w 797"/>
                <a:gd name="T51" fmla="*/ 10 h 497"/>
                <a:gd name="T52" fmla="*/ 750 w 797"/>
                <a:gd name="T53" fmla="*/ 1 h 497"/>
                <a:gd name="T54" fmla="*/ 725 w 797"/>
                <a:gd name="T55" fmla="*/ 1 h 497"/>
                <a:gd name="T56" fmla="*/ 703 w 797"/>
                <a:gd name="T57" fmla="*/ 10 h 497"/>
                <a:gd name="T58" fmla="*/ 687 w 797"/>
                <a:gd name="T59" fmla="*/ 27 h 497"/>
                <a:gd name="T60" fmla="*/ 678 w 797"/>
                <a:gd name="T61" fmla="*/ 48 h 497"/>
                <a:gd name="T62" fmla="*/ 680 w 797"/>
                <a:gd name="T63" fmla="*/ 79 h 497"/>
                <a:gd name="T64" fmla="*/ 531 w 797"/>
                <a:gd name="T65" fmla="*/ 275 h 497"/>
                <a:gd name="T66" fmla="*/ 504 w 797"/>
                <a:gd name="T67" fmla="*/ 272 h 497"/>
                <a:gd name="T68" fmla="*/ 478 w 797"/>
                <a:gd name="T69" fmla="*/ 281 h 497"/>
                <a:gd name="T70" fmla="*/ 345 w 797"/>
                <a:gd name="T71" fmla="*/ 248 h 497"/>
                <a:gd name="T72" fmla="*/ 344 w 797"/>
                <a:gd name="T73" fmla="*/ 229 h 497"/>
                <a:gd name="T74" fmla="*/ 336 w 797"/>
                <a:gd name="T75" fmla="*/ 207 h 497"/>
                <a:gd name="T76" fmla="*/ 319 w 797"/>
                <a:gd name="T77" fmla="*/ 191 h 497"/>
                <a:gd name="T78" fmla="*/ 298 w 797"/>
                <a:gd name="T79" fmla="*/ 181 h 497"/>
                <a:gd name="T80" fmla="*/ 273 w 797"/>
                <a:gd name="T81" fmla="*/ 181 h 497"/>
                <a:gd name="T82" fmla="*/ 252 w 797"/>
                <a:gd name="T83" fmla="*/ 191 h 497"/>
                <a:gd name="T84" fmla="*/ 236 w 797"/>
                <a:gd name="T85" fmla="*/ 207 h 497"/>
                <a:gd name="T86" fmla="*/ 226 w 797"/>
                <a:gd name="T87" fmla="*/ 229 h 497"/>
                <a:gd name="T88" fmla="*/ 227 w 797"/>
                <a:gd name="T89" fmla="*/ 254 h 497"/>
                <a:gd name="T90" fmla="*/ 86 w 797"/>
                <a:gd name="T91" fmla="*/ 382 h 497"/>
                <a:gd name="T92" fmla="*/ 53 w 797"/>
                <a:gd name="T93" fmla="*/ 377 h 497"/>
                <a:gd name="T94" fmla="*/ 31 w 797"/>
                <a:gd name="T95" fmla="*/ 383 h 497"/>
                <a:gd name="T96" fmla="*/ 13 w 797"/>
                <a:gd name="T97" fmla="*/ 398 h 497"/>
                <a:gd name="T98" fmla="*/ 2 w 797"/>
                <a:gd name="T99" fmla="*/ 419 h 497"/>
                <a:gd name="T100" fmla="*/ 0 w 797"/>
                <a:gd name="T101" fmla="*/ 443 h 497"/>
                <a:gd name="T102" fmla="*/ 6 w 797"/>
                <a:gd name="T103" fmla="*/ 466 h 497"/>
                <a:gd name="T104" fmla="*/ 21 w 797"/>
                <a:gd name="T105" fmla="*/ 483 h 497"/>
                <a:gd name="T106" fmla="*/ 42 w 797"/>
                <a:gd name="T107" fmla="*/ 494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7" h="497">
                  <a:moveTo>
                    <a:pt x="60" y="497"/>
                  </a:moveTo>
                  <a:lnTo>
                    <a:pt x="65" y="497"/>
                  </a:lnTo>
                  <a:lnTo>
                    <a:pt x="72" y="496"/>
                  </a:lnTo>
                  <a:lnTo>
                    <a:pt x="77" y="494"/>
                  </a:lnTo>
                  <a:lnTo>
                    <a:pt x="83" y="493"/>
                  </a:lnTo>
                  <a:lnTo>
                    <a:pt x="89" y="489"/>
                  </a:lnTo>
                  <a:lnTo>
                    <a:pt x="93" y="486"/>
                  </a:lnTo>
                  <a:lnTo>
                    <a:pt x="97" y="483"/>
                  </a:lnTo>
                  <a:lnTo>
                    <a:pt x="102" y="480"/>
                  </a:lnTo>
                  <a:lnTo>
                    <a:pt x="106" y="475"/>
                  </a:lnTo>
                  <a:lnTo>
                    <a:pt x="109" y="470"/>
                  </a:lnTo>
                  <a:lnTo>
                    <a:pt x="112" y="466"/>
                  </a:lnTo>
                  <a:lnTo>
                    <a:pt x="115" y="460"/>
                  </a:lnTo>
                  <a:lnTo>
                    <a:pt x="117" y="455"/>
                  </a:lnTo>
                  <a:lnTo>
                    <a:pt x="119" y="449"/>
                  </a:lnTo>
                  <a:lnTo>
                    <a:pt x="120" y="443"/>
                  </a:lnTo>
                  <a:lnTo>
                    <a:pt x="120" y="437"/>
                  </a:lnTo>
                  <a:lnTo>
                    <a:pt x="119" y="429"/>
                  </a:lnTo>
                  <a:lnTo>
                    <a:pt x="118" y="423"/>
                  </a:lnTo>
                  <a:lnTo>
                    <a:pt x="116" y="416"/>
                  </a:lnTo>
                  <a:lnTo>
                    <a:pt x="114" y="410"/>
                  </a:lnTo>
                  <a:lnTo>
                    <a:pt x="251" y="290"/>
                  </a:lnTo>
                  <a:lnTo>
                    <a:pt x="259" y="295"/>
                  </a:lnTo>
                  <a:lnTo>
                    <a:pt x="267" y="298"/>
                  </a:lnTo>
                  <a:lnTo>
                    <a:pt x="277" y="301"/>
                  </a:lnTo>
                  <a:lnTo>
                    <a:pt x="285" y="302"/>
                  </a:lnTo>
                  <a:lnTo>
                    <a:pt x="293" y="301"/>
                  </a:lnTo>
                  <a:lnTo>
                    <a:pt x="300" y="299"/>
                  </a:lnTo>
                  <a:lnTo>
                    <a:pt x="307" y="297"/>
                  </a:lnTo>
                  <a:lnTo>
                    <a:pt x="313" y="294"/>
                  </a:lnTo>
                  <a:lnTo>
                    <a:pt x="318" y="291"/>
                  </a:lnTo>
                  <a:lnTo>
                    <a:pt x="325" y="287"/>
                  </a:lnTo>
                  <a:lnTo>
                    <a:pt x="329" y="282"/>
                  </a:lnTo>
                  <a:lnTo>
                    <a:pt x="333" y="277"/>
                  </a:lnTo>
                  <a:lnTo>
                    <a:pt x="451" y="324"/>
                  </a:lnTo>
                  <a:lnTo>
                    <a:pt x="451" y="327"/>
                  </a:lnTo>
                  <a:lnTo>
                    <a:pt x="451" y="332"/>
                  </a:lnTo>
                  <a:lnTo>
                    <a:pt x="451" y="337"/>
                  </a:lnTo>
                  <a:lnTo>
                    <a:pt x="452" y="343"/>
                  </a:lnTo>
                  <a:lnTo>
                    <a:pt x="454" y="349"/>
                  </a:lnTo>
                  <a:lnTo>
                    <a:pt x="456" y="354"/>
                  </a:lnTo>
                  <a:lnTo>
                    <a:pt x="458" y="360"/>
                  </a:lnTo>
                  <a:lnTo>
                    <a:pt x="461" y="365"/>
                  </a:lnTo>
                  <a:lnTo>
                    <a:pt x="464" y="369"/>
                  </a:lnTo>
                  <a:lnTo>
                    <a:pt x="469" y="374"/>
                  </a:lnTo>
                  <a:lnTo>
                    <a:pt x="473" y="378"/>
                  </a:lnTo>
                  <a:lnTo>
                    <a:pt x="477" y="381"/>
                  </a:lnTo>
                  <a:lnTo>
                    <a:pt x="482" y="384"/>
                  </a:lnTo>
                  <a:lnTo>
                    <a:pt x="488" y="386"/>
                  </a:lnTo>
                  <a:lnTo>
                    <a:pt x="493" y="389"/>
                  </a:lnTo>
                  <a:lnTo>
                    <a:pt x="499" y="391"/>
                  </a:lnTo>
                  <a:lnTo>
                    <a:pt x="505" y="391"/>
                  </a:lnTo>
                  <a:lnTo>
                    <a:pt x="511" y="392"/>
                  </a:lnTo>
                  <a:lnTo>
                    <a:pt x="518" y="391"/>
                  </a:lnTo>
                  <a:lnTo>
                    <a:pt x="523" y="391"/>
                  </a:lnTo>
                  <a:lnTo>
                    <a:pt x="529" y="389"/>
                  </a:lnTo>
                  <a:lnTo>
                    <a:pt x="535" y="386"/>
                  </a:lnTo>
                  <a:lnTo>
                    <a:pt x="540" y="384"/>
                  </a:lnTo>
                  <a:lnTo>
                    <a:pt x="545" y="381"/>
                  </a:lnTo>
                  <a:lnTo>
                    <a:pt x="550" y="378"/>
                  </a:lnTo>
                  <a:lnTo>
                    <a:pt x="553" y="374"/>
                  </a:lnTo>
                  <a:lnTo>
                    <a:pt x="558" y="369"/>
                  </a:lnTo>
                  <a:lnTo>
                    <a:pt x="561" y="365"/>
                  </a:lnTo>
                  <a:lnTo>
                    <a:pt x="564" y="360"/>
                  </a:lnTo>
                  <a:lnTo>
                    <a:pt x="567" y="354"/>
                  </a:lnTo>
                  <a:lnTo>
                    <a:pt x="568" y="349"/>
                  </a:lnTo>
                  <a:lnTo>
                    <a:pt x="570" y="343"/>
                  </a:lnTo>
                  <a:lnTo>
                    <a:pt x="571" y="337"/>
                  </a:lnTo>
                  <a:lnTo>
                    <a:pt x="571" y="332"/>
                  </a:lnTo>
                  <a:lnTo>
                    <a:pt x="570" y="322"/>
                  </a:lnTo>
                  <a:lnTo>
                    <a:pt x="568" y="312"/>
                  </a:lnTo>
                  <a:lnTo>
                    <a:pt x="565" y="304"/>
                  </a:lnTo>
                  <a:lnTo>
                    <a:pt x="560" y="296"/>
                  </a:lnTo>
                  <a:lnTo>
                    <a:pt x="711" y="114"/>
                  </a:lnTo>
                  <a:lnTo>
                    <a:pt x="717" y="117"/>
                  </a:lnTo>
                  <a:lnTo>
                    <a:pt x="724" y="119"/>
                  </a:lnTo>
                  <a:lnTo>
                    <a:pt x="730" y="120"/>
                  </a:lnTo>
                  <a:lnTo>
                    <a:pt x="737" y="120"/>
                  </a:lnTo>
                  <a:lnTo>
                    <a:pt x="743" y="120"/>
                  </a:lnTo>
                  <a:lnTo>
                    <a:pt x="750" y="119"/>
                  </a:lnTo>
                  <a:lnTo>
                    <a:pt x="755" y="118"/>
                  </a:lnTo>
                  <a:lnTo>
                    <a:pt x="760" y="116"/>
                  </a:lnTo>
                  <a:lnTo>
                    <a:pt x="766" y="113"/>
                  </a:lnTo>
                  <a:lnTo>
                    <a:pt x="771" y="110"/>
                  </a:lnTo>
                  <a:lnTo>
                    <a:pt x="775" y="106"/>
                  </a:lnTo>
                  <a:lnTo>
                    <a:pt x="780" y="103"/>
                  </a:lnTo>
                  <a:lnTo>
                    <a:pt x="784" y="99"/>
                  </a:lnTo>
                  <a:lnTo>
                    <a:pt x="787" y="94"/>
                  </a:lnTo>
                  <a:lnTo>
                    <a:pt x="790" y="89"/>
                  </a:lnTo>
                  <a:lnTo>
                    <a:pt x="792" y="84"/>
                  </a:lnTo>
                  <a:lnTo>
                    <a:pt x="795" y="79"/>
                  </a:lnTo>
                  <a:lnTo>
                    <a:pt x="796" y="72"/>
                  </a:lnTo>
                  <a:lnTo>
                    <a:pt x="797" y="67"/>
                  </a:lnTo>
                  <a:lnTo>
                    <a:pt x="797" y="60"/>
                  </a:lnTo>
                  <a:lnTo>
                    <a:pt x="797" y="54"/>
                  </a:lnTo>
                  <a:lnTo>
                    <a:pt x="796" y="48"/>
                  </a:lnTo>
                  <a:lnTo>
                    <a:pt x="795" y="42"/>
                  </a:lnTo>
                  <a:lnTo>
                    <a:pt x="792" y="37"/>
                  </a:lnTo>
                  <a:lnTo>
                    <a:pt x="790" y="31"/>
                  </a:lnTo>
                  <a:lnTo>
                    <a:pt x="787" y="27"/>
                  </a:lnTo>
                  <a:lnTo>
                    <a:pt x="784" y="22"/>
                  </a:lnTo>
                  <a:lnTo>
                    <a:pt x="780" y="17"/>
                  </a:lnTo>
                  <a:lnTo>
                    <a:pt x="775" y="14"/>
                  </a:lnTo>
                  <a:lnTo>
                    <a:pt x="771" y="10"/>
                  </a:lnTo>
                  <a:lnTo>
                    <a:pt x="766" y="8"/>
                  </a:lnTo>
                  <a:lnTo>
                    <a:pt x="760" y="5"/>
                  </a:lnTo>
                  <a:lnTo>
                    <a:pt x="755" y="2"/>
                  </a:lnTo>
                  <a:lnTo>
                    <a:pt x="750" y="1"/>
                  </a:lnTo>
                  <a:lnTo>
                    <a:pt x="743" y="0"/>
                  </a:lnTo>
                  <a:lnTo>
                    <a:pt x="737" y="0"/>
                  </a:lnTo>
                  <a:lnTo>
                    <a:pt x="731" y="0"/>
                  </a:lnTo>
                  <a:lnTo>
                    <a:pt x="725" y="1"/>
                  </a:lnTo>
                  <a:lnTo>
                    <a:pt x="719" y="2"/>
                  </a:lnTo>
                  <a:lnTo>
                    <a:pt x="713" y="5"/>
                  </a:lnTo>
                  <a:lnTo>
                    <a:pt x="709" y="8"/>
                  </a:lnTo>
                  <a:lnTo>
                    <a:pt x="703" y="10"/>
                  </a:lnTo>
                  <a:lnTo>
                    <a:pt x="699" y="14"/>
                  </a:lnTo>
                  <a:lnTo>
                    <a:pt x="695" y="17"/>
                  </a:lnTo>
                  <a:lnTo>
                    <a:pt x="691" y="22"/>
                  </a:lnTo>
                  <a:lnTo>
                    <a:pt x="687" y="27"/>
                  </a:lnTo>
                  <a:lnTo>
                    <a:pt x="684" y="31"/>
                  </a:lnTo>
                  <a:lnTo>
                    <a:pt x="682" y="37"/>
                  </a:lnTo>
                  <a:lnTo>
                    <a:pt x="680" y="42"/>
                  </a:lnTo>
                  <a:lnTo>
                    <a:pt x="678" y="48"/>
                  </a:lnTo>
                  <a:lnTo>
                    <a:pt x="677" y="54"/>
                  </a:lnTo>
                  <a:lnTo>
                    <a:pt x="677" y="60"/>
                  </a:lnTo>
                  <a:lnTo>
                    <a:pt x="678" y="70"/>
                  </a:lnTo>
                  <a:lnTo>
                    <a:pt x="680" y="79"/>
                  </a:lnTo>
                  <a:lnTo>
                    <a:pt x="683" y="87"/>
                  </a:lnTo>
                  <a:lnTo>
                    <a:pt x="688" y="96"/>
                  </a:lnTo>
                  <a:lnTo>
                    <a:pt x="537" y="277"/>
                  </a:lnTo>
                  <a:lnTo>
                    <a:pt x="531" y="275"/>
                  </a:lnTo>
                  <a:lnTo>
                    <a:pt x="524" y="273"/>
                  </a:lnTo>
                  <a:lnTo>
                    <a:pt x="518" y="272"/>
                  </a:lnTo>
                  <a:lnTo>
                    <a:pt x="511" y="271"/>
                  </a:lnTo>
                  <a:lnTo>
                    <a:pt x="504" y="272"/>
                  </a:lnTo>
                  <a:lnTo>
                    <a:pt x="496" y="273"/>
                  </a:lnTo>
                  <a:lnTo>
                    <a:pt x="490" y="275"/>
                  </a:lnTo>
                  <a:lnTo>
                    <a:pt x="484" y="278"/>
                  </a:lnTo>
                  <a:lnTo>
                    <a:pt x="478" y="281"/>
                  </a:lnTo>
                  <a:lnTo>
                    <a:pt x="472" y="286"/>
                  </a:lnTo>
                  <a:lnTo>
                    <a:pt x="467" y="291"/>
                  </a:lnTo>
                  <a:lnTo>
                    <a:pt x="463" y="295"/>
                  </a:lnTo>
                  <a:lnTo>
                    <a:pt x="345" y="248"/>
                  </a:lnTo>
                  <a:lnTo>
                    <a:pt x="345" y="245"/>
                  </a:lnTo>
                  <a:lnTo>
                    <a:pt x="345" y="240"/>
                  </a:lnTo>
                  <a:lnTo>
                    <a:pt x="345" y="235"/>
                  </a:lnTo>
                  <a:lnTo>
                    <a:pt x="344" y="229"/>
                  </a:lnTo>
                  <a:lnTo>
                    <a:pt x="343" y="223"/>
                  </a:lnTo>
                  <a:lnTo>
                    <a:pt x="341" y="218"/>
                  </a:lnTo>
                  <a:lnTo>
                    <a:pt x="339" y="213"/>
                  </a:lnTo>
                  <a:lnTo>
                    <a:pt x="336" y="207"/>
                  </a:lnTo>
                  <a:lnTo>
                    <a:pt x="332" y="203"/>
                  </a:lnTo>
                  <a:lnTo>
                    <a:pt x="328" y="199"/>
                  </a:lnTo>
                  <a:lnTo>
                    <a:pt x="324" y="194"/>
                  </a:lnTo>
                  <a:lnTo>
                    <a:pt x="319" y="191"/>
                  </a:lnTo>
                  <a:lnTo>
                    <a:pt x="314" y="188"/>
                  </a:lnTo>
                  <a:lnTo>
                    <a:pt x="309" y="186"/>
                  </a:lnTo>
                  <a:lnTo>
                    <a:pt x="303" y="184"/>
                  </a:lnTo>
                  <a:lnTo>
                    <a:pt x="298" y="181"/>
                  </a:lnTo>
                  <a:lnTo>
                    <a:pt x="292" y="181"/>
                  </a:lnTo>
                  <a:lnTo>
                    <a:pt x="285" y="180"/>
                  </a:lnTo>
                  <a:lnTo>
                    <a:pt x="280" y="181"/>
                  </a:lnTo>
                  <a:lnTo>
                    <a:pt x="273" y="181"/>
                  </a:lnTo>
                  <a:lnTo>
                    <a:pt x="268" y="184"/>
                  </a:lnTo>
                  <a:lnTo>
                    <a:pt x="262" y="186"/>
                  </a:lnTo>
                  <a:lnTo>
                    <a:pt x="257" y="188"/>
                  </a:lnTo>
                  <a:lnTo>
                    <a:pt x="252" y="191"/>
                  </a:lnTo>
                  <a:lnTo>
                    <a:pt x="248" y="194"/>
                  </a:lnTo>
                  <a:lnTo>
                    <a:pt x="243" y="199"/>
                  </a:lnTo>
                  <a:lnTo>
                    <a:pt x="239" y="203"/>
                  </a:lnTo>
                  <a:lnTo>
                    <a:pt x="236" y="207"/>
                  </a:lnTo>
                  <a:lnTo>
                    <a:pt x="233" y="213"/>
                  </a:lnTo>
                  <a:lnTo>
                    <a:pt x="230" y="218"/>
                  </a:lnTo>
                  <a:lnTo>
                    <a:pt x="228" y="223"/>
                  </a:lnTo>
                  <a:lnTo>
                    <a:pt x="226" y="229"/>
                  </a:lnTo>
                  <a:lnTo>
                    <a:pt x="225" y="235"/>
                  </a:lnTo>
                  <a:lnTo>
                    <a:pt x="225" y="240"/>
                  </a:lnTo>
                  <a:lnTo>
                    <a:pt x="226" y="248"/>
                  </a:lnTo>
                  <a:lnTo>
                    <a:pt x="227" y="254"/>
                  </a:lnTo>
                  <a:lnTo>
                    <a:pt x="229" y="261"/>
                  </a:lnTo>
                  <a:lnTo>
                    <a:pt x="231" y="267"/>
                  </a:lnTo>
                  <a:lnTo>
                    <a:pt x="94" y="387"/>
                  </a:lnTo>
                  <a:lnTo>
                    <a:pt x="86" y="382"/>
                  </a:lnTo>
                  <a:lnTo>
                    <a:pt x="78" y="379"/>
                  </a:lnTo>
                  <a:lnTo>
                    <a:pt x="68" y="377"/>
                  </a:lnTo>
                  <a:lnTo>
                    <a:pt x="60" y="377"/>
                  </a:lnTo>
                  <a:lnTo>
                    <a:pt x="53" y="377"/>
                  </a:lnTo>
                  <a:lnTo>
                    <a:pt x="47" y="378"/>
                  </a:lnTo>
                  <a:lnTo>
                    <a:pt x="42" y="379"/>
                  </a:lnTo>
                  <a:lnTo>
                    <a:pt x="36" y="381"/>
                  </a:lnTo>
                  <a:lnTo>
                    <a:pt x="31" y="383"/>
                  </a:lnTo>
                  <a:lnTo>
                    <a:pt x="26" y="386"/>
                  </a:lnTo>
                  <a:lnTo>
                    <a:pt x="21" y="391"/>
                  </a:lnTo>
                  <a:lnTo>
                    <a:pt x="17" y="394"/>
                  </a:lnTo>
                  <a:lnTo>
                    <a:pt x="13" y="398"/>
                  </a:lnTo>
                  <a:lnTo>
                    <a:pt x="9" y="402"/>
                  </a:lnTo>
                  <a:lnTo>
                    <a:pt x="6" y="408"/>
                  </a:lnTo>
                  <a:lnTo>
                    <a:pt x="4" y="413"/>
                  </a:lnTo>
                  <a:lnTo>
                    <a:pt x="2" y="419"/>
                  </a:lnTo>
                  <a:lnTo>
                    <a:pt x="1" y="425"/>
                  </a:lnTo>
                  <a:lnTo>
                    <a:pt x="0" y="430"/>
                  </a:lnTo>
                  <a:lnTo>
                    <a:pt x="0" y="437"/>
                  </a:lnTo>
                  <a:lnTo>
                    <a:pt x="0" y="443"/>
                  </a:lnTo>
                  <a:lnTo>
                    <a:pt x="1" y="449"/>
                  </a:lnTo>
                  <a:lnTo>
                    <a:pt x="2" y="455"/>
                  </a:lnTo>
                  <a:lnTo>
                    <a:pt x="4" y="460"/>
                  </a:lnTo>
                  <a:lnTo>
                    <a:pt x="6" y="466"/>
                  </a:lnTo>
                  <a:lnTo>
                    <a:pt x="9" y="470"/>
                  </a:lnTo>
                  <a:lnTo>
                    <a:pt x="13" y="475"/>
                  </a:lnTo>
                  <a:lnTo>
                    <a:pt x="17" y="480"/>
                  </a:lnTo>
                  <a:lnTo>
                    <a:pt x="21" y="483"/>
                  </a:lnTo>
                  <a:lnTo>
                    <a:pt x="26" y="486"/>
                  </a:lnTo>
                  <a:lnTo>
                    <a:pt x="31" y="489"/>
                  </a:lnTo>
                  <a:lnTo>
                    <a:pt x="36" y="493"/>
                  </a:lnTo>
                  <a:lnTo>
                    <a:pt x="42" y="494"/>
                  </a:lnTo>
                  <a:lnTo>
                    <a:pt x="47" y="496"/>
                  </a:lnTo>
                  <a:lnTo>
                    <a:pt x="53" y="497"/>
                  </a:lnTo>
                  <a:lnTo>
                    <a:pt x="60" y="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grpSp>
      <p:sp>
        <p:nvSpPr>
          <p:cNvPr id="48" name="Freeform 4665" descr="Icon of graph. ">
            <a:extLst>
              <a:ext uri="{FF2B5EF4-FFF2-40B4-BE49-F238E27FC236}">
                <a16:creationId xmlns:a16="http://schemas.microsoft.com/office/drawing/2014/main" id="{12D6FCED-94AC-CF11-8424-2C1AE3D69763}"/>
              </a:ext>
            </a:extLst>
          </p:cNvPr>
          <p:cNvSpPr>
            <a:spLocks/>
          </p:cNvSpPr>
          <p:nvPr>
            <p:custDataLst>
              <p:tags r:id="rId15"/>
            </p:custDataLst>
          </p:nvPr>
        </p:nvSpPr>
        <p:spPr bwMode="auto">
          <a:xfrm>
            <a:off x="6937599" y="1984772"/>
            <a:ext cx="247254" cy="246869"/>
          </a:xfrm>
          <a:custGeom>
            <a:avLst/>
            <a:gdLst>
              <a:gd name="T0" fmla="*/ 761 w 904"/>
              <a:gd name="T1" fmla="*/ 213 h 903"/>
              <a:gd name="T2" fmla="*/ 754 w 904"/>
              <a:gd name="T3" fmla="*/ 225 h 903"/>
              <a:gd name="T4" fmla="*/ 576 w 904"/>
              <a:gd name="T5" fmla="*/ 277 h 903"/>
              <a:gd name="T6" fmla="*/ 498 w 904"/>
              <a:gd name="T7" fmla="*/ 298 h 903"/>
              <a:gd name="T8" fmla="*/ 431 w 904"/>
              <a:gd name="T9" fmla="*/ 329 h 903"/>
              <a:gd name="T10" fmla="*/ 578 w 904"/>
              <a:gd name="T11" fmla="*/ 170 h 903"/>
              <a:gd name="T12" fmla="*/ 618 w 904"/>
              <a:gd name="T13" fmla="*/ 180 h 903"/>
              <a:gd name="T14" fmla="*/ 661 w 904"/>
              <a:gd name="T15" fmla="*/ 169 h 903"/>
              <a:gd name="T16" fmla="*/ 693 w 904"/>
              <a:gd name="T17" fmla="*/ 141 h 903"/>
              <a:gd name="T18" fmla="*/ 707 w 904"/>
              <a:gd name="T19" fmla="*/ 99 h 903"/>
              <a:gd name="T20" fmla="*/ 701 w 904"/>
              <a:gd name="T21" fmla="*/ 55 h 903"/>
              <a:gd name="T22" fmla="*/ 676 w 904"/>
              <a:gd name="T23" fmla="*/ 20 h 903"/>
              <a:gd name="T24" fmla="*/ 636 w 904"/>
              <a:gd name="T25" fmla="*/ 2 h 903"/>
              <a:gd name="T26" fmla="*/ 591 w 904"/>
              <a:gd name="T27" fmla="*/ 4 h 903"/>
              <a:gd name="T28" fmla="*/ 554 w 904"/>
              <a:gd name="T29" fmla="*/ 25 h 903"/>
              <a:gd name="T30" fmla="*/ 531 w 904"/>
              <a:gd name="T31" fmla="*/ 63 h 903"/>
              <a:gd name="T32" fmla="*/ 532 w 904"/>
              <a:gd name="T33" fmla="*/ 118 h 903"/>
              <a:gd name="T34" fmla="*/ 369 w 904"/>
              <a:gd name="T35" fmla="*/ 289 h 903"/>
              <a:gd name="T36" fmla="*/ 325 w 904"/>
              <a:gd name="T37" fmla="*/ 289 h 903"/>
              <a:gd name="T38" fmla="*/ 294 w 904"/>
              <a:gd name="T39" fmla="*/ 308 h 903"/>
              <a:gd name="T40" fmla="*/ 275 w 904"/>
              <a:gd name="T41" fmla="*/ 338 h 903"/>
              <a:gd name="T42" fmla="*/ 275 w 904"/>
              <a:gd name="T43" fmla="*/ 383 h 903"/>
              <a:gd name="T44" fmla="*/ 113 w 904"/>
              <a:gd name="T45" fmla="*/ 545 h 903"/>
              <a:gd name="T46" fmla="*/ 64 w 904"/>
              <a:gd name="T47" fmla="*/ 546 h 903"/>
              <a:gd name="T48" fmla="*/ 26 w 904"/>
              <a:gd name="T49" fmla="*/ 568 h 903"/>
              <a:gd name="T50" fmla="*/ 5 w 904"/>
              <a:gd name="T51" fmla="*/ 605 h 903"/>
              <a:gd name="T52" fmla="*/ 3 w 904"/>
              <a:gd name="T53" fmla="*/ 650 h 903"/>
              <a:gd name="T54" fmla="*/ 21 w 904"/>
              <a:gd name="T55" fmla="*/ 690 h 903"/>
              <a:gd name="T56" fmla="*/ 56 w 904"/>
              <a:gd name="T57" fmla="*/ 716 h 903"/>
              <a:gd name="T58" fmla="*/ 100 w 904"/>
              <a:gd name="T59" fmla="*/ 722 h 903"/>
              <a:gd name="T60" fmla="*/ 142 w 904"/>
              <a:gd name="T61" fmla="*/ 706 h 903"/>
              <a:gd name="T62" fmla="*/ 170 w 904"/>
              <a:gd name="T63" fmla="*/ 675 h 903"/>
              <a:gd name="T64" fmla="*/ 181 w 904"/>
              <a:gd name="T65" fmla="*/ 632 h 903"/>
              <a:gd name="T66" fmla="*/ 171 w 904"/>
              <a:gd name="T67" fmla="*/ 591 h 903"/>
              <a:gd name="T68" fmla="*/ 316 w 904"/>
              <a:gd name="T69" fmla="*/ 430 h 903"/>
              <a:gd name="T70" fmla="*/ 286 w 904"/>
              <a:gd name="T71" fmla="*/ 538 h 903"/>
              <a:gd name="T72" fmla="*/ 271 w 904"/>
              <a:gd name="T73" fmla="*/ 753 h 903"/>
              <a:gd name="T74" fmla="*/ 216 w 904"/>
              <a:gd name="T75" fmla="*/ 757 h 903"/>
              <a:gd name="T76" fmla="*/ 212 w 904"/>
              <a:gd name="T77" fmla="*/ 888 h 903"/>
              <a:gd name="T78" fmla="*/ 218 w 904"/>
              <a:gd name="T79" fmla="*/ 901 h 903"/>
              <a:gd name="T80" fmla="*/ 349 w 904"/>
              <a:gd name="T81" fmla="*/ 903 h 903"/>
              <a:gd name="T82" fmla="*/ 361 w 904"/>
              <a:gd name="T83" fmla="*/ 894 h 903"/>
              <a:gd name="T84" fmla="*/ 361 w 904"/>
              <a:gd name="T85" fmla="*/ 762 h 903"/>
              <a:gd name="T86" fmla="*/ 349 w 904"/>
              <a:gd name="T87" fmla="*/ 753 h 903"/>
              <a:gd name="T88" fmla="*/ 305 w 904"/>
              <a:gd name="T89" fmla="*/ 597 h 903"/>
              <a:gd name="T90" fmla="*/ 343 w 904"/>
              <a:gd name="T91" fmla="*/ 469 h 903"/>
              <a:gd name="T92" fmla="*/ 383 w 904"/>
              <a:gd name="T93" fmla="*/ 426 h 903"/>
              <a:gd name="T94" fmla="*/ 418 w 904"/>
              <a:gd name="T95" fmla="*/ 383 h 903"/>
              <a:gd name="T96" fmla="*/ 471 w 904"/>
              <a:gd name="T97" fmla="*/ 342 h 903"/>
              <a:gd name="T98" fmla="*/ 544 w 904"/>
              <a:gd name="T99" fmla="*/ 315 h 903"/>
              <a:gd name="T100" fmla="*/ 627 w 904"/>
              <a:gd name="T101" fmla="*/ 302 h 903"/>
              <a:gd name="T102" fmla="*/ 754 w 904"/>
              <a:gd name="T103" fmla="*/ 348 h 903"/>
              <a:gd name="T104" fmla="*/ 763 w 904"/>
              <a:gd name="T105" fmla="*/ 360 h 903"/>
              <a:gd name="T106" fmla="*/ 895 w 904"/>
              <a:gd name="T107" fmla="*/ 360 h 903"/>
              <a:gd name="T108" fmla="*/ 904 w 904"/>
              <a:gd name="T109" fmla="*/ 348 h 903"/>
              <a:gd name="T110" fmla="*/ 902 w 904"/>
              <a:gd name="T111" fmla="*/ 217 h 903"/>
              <a:gd name="T112" fmla="*/ 889 w 904"/>
              <a:gd name="T113" fmla="*/ 21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04" h="903">
                <a:moveTo>
                  <a:pt x="889" y="211"/>
                </a:moveTo>
                <a:lnTo>
                  <a:pt x="768" y="211"/>
                </a:lnTo>
                <a:lnTo>
                  <a:pt x="765" y="211"/>
                </a:lnTo>
                <a:lnTo>
                  <a:pt x="763" y="212"/>
                </a:lnTo>
                <a:lnTo>
                  <a:pt x="761" y="213"/>
                </a:lnTo>
                <a:lnTo>
                  <a:pt x="758" y="215"/>
                </a:lnTo>
                <a:lnTo>
                  <a:pt x="756" y="217"/>
                </a:lnTo>
                <a:lnTo>
                  <a:pt x="755" y="220"/>
                </a:lnTo>
                <a:lnTo>
                  <a:pt x="754" y="222"/>
                </a:lnTo>
                <a:lnTo>
                  <a:pt x="754" y="225"/>
                </a:lnTo>
                <a:lnTo>
                  <a:pt x="754" y="271"/>
                </a:lnTo>
                <a:lnTo>
                  <a:pt x="663" y="271"/>
                </a:lnTo>
                <a:lnTo>
                  <a:pt x="627" y="272"/>
                </a:lnTo>
                <a:lnTo>
                  <a:pt x="593" y="275"/>
                </a:lnTo>
                <a:lnTo>
                  <a:pt x="576" y="277"/>
                </a:lnTo>
                <a:lnTo>
                  <a:pt x="561" y="281"/>
                </a:lnTo>
                <a:lnTo>
                  <a:pt x="545" y="284"/>
                </a:lnTo>
                <a:lnTo>
                  <a:pt x="529" y="287"/>
                </a:lnTo>
                <a:lnTo>
                  <a:pt x="513" y="292"/>
                </a:lnTo>
                <a:lnTo>
                  <a:pt x="498" y="298"/>
                </a:lnTo>
                <a:lnTo>
                  <a:pt x="484" y="302"/>
                </a:lnTo>
                <a:lnTo>
                  <a:pt x="470" y="309"/>
                </a:lnTo>
                <a:lnTo>
                  <a:pt x="457" y="315"/>
                </a:lnTo>
                <a:lnTo>
                  <a:pt x="443" y="323"/>
                </a:lnTo>
                <a:lnTo>
                  <a:pt x="431" y="329"/>
                </a:lnTo>
                <a:lnTo>
                  <a:pt x="418" y="337"/>
                </a:lnTo>
                <a:lnTo>
                  <a:pt x="415" y="328"/>
                </a:lnTo>
                <a:lnTo>
                  <a:pt x="409" y="319"/>
                </a:lnTo>
                <a:lnTo>
                  <a:pt x="565" y="163"/>
                </a:lnTo>
                <a:lnTo>
                  <a:pt x="578" y="170"/>
                </a:lnTo>
                <a:lnTo>
                  <a:pt x="590" y="176"/>
                </a:lnTo>
                <a:lnTo>
                  <a:pt x="597" y="178"/>
                </a:lnTo>
                <a:lnTo>
                  <a:pt x="604" y="179"/>
                </a:lnTo>
                <a:lnTo>
                  <a:pt x="610" y="180"/>
                </a:lnTo>
                <a:lnTo>
                  <a:pt x="618" y="180"/>
                </a:lnTo>
                <a:lnTo>
                  <a:pt x="627" y="180"/>
                </a:lnTo>
                <a:lnTo>
                  <a:pt x="636" y="178"/>
                </a:lnTo>
                <a:lnTo>
                  <a:pt x="644" y="176"/>
                </a:lnTo>
                <a:lnTo>
                  <a:pt x="653" y="173"/>
                </a:lnTo>
                <a:lnTo>
                  <a:pt x="661" y="169"/>
                </a:lnTo>
                <a:lnTo>
                  <a:pt x="668" y="164"/>
                </a:lnTo>
                <a:lnTo>
                  <a:pt x="676" y="160"/>
                </a:lnTo>
                <a:lnTo>
                  <a:pt x="681" y="154"/>
                </a:lnTo>
                <a:lnTo>
                  <a:pt x="687" y="147"/>
                </a:lnTo>
                <a:lnTo>
                  <a:pt x="693" y="141"/>
                </a:lnTo>
                <a:lnTo>
                  <a:pt x="697" y="133"/>
                </a:lnTo>
                <a:lnTo>
                  <a:pt x="701" y="125"/>
                </a:lnTo>
                <a:lnTo>
                  <a:pt x="704" y="117"/>
                </a:lnTo>
                <a:lnTo>
                  <a:pt x="706" y="108"/>
                </a:lnTo>
                <a:lnTo>
                  <a:pt x="707" y="99"/>
                </a:lnTo>
                <a:lnTo>
                  <a:pt x="709" y="90"/>
                </a:lnTo>
                <a:lnTo>
                  <a:pt x="707" y="81"/>
                </a:lnTo>
                <a:lnTo>
                  <a:pt x="706" y="72"/>
                </a:lnTo>
                <a:lnTo>
                  <a:pt x="704" y="63"/>
                </a:lnTo>
                <a:lnTo>
                  <a:pt x="701" y="55"/>
                </a:lnTo>
                <a:lnTo>
                  <a:pt x="697" y="47"/>
                </a:lnTo>
                <a:lnTo>
                  <a:pt x="693" y="39"/>
                </a:lnTo>
                <a:lnTo>
                  <a:pt x="687" y="32"/>
                </a:lnTo>
                <a:lnTo>
                  <a:pt x="681" y="25"/>
                </a:lnTo>
                <a:lnTo>
                  <a:pt x="676" y="20"/>
                </a:lnTo>
                <a:lnTo>
                  <a:pt x="668" y="15"/>
                </a:lnTo>
                <a:lnTo>
                  <a:pt x="661" y="11"/>
                </a:lnTo>
                <a:lnTo>
                  <a:pt x="653" y="6"/>
                </a:lnTo>
                <a:lnTo>
                  <a:pt x="644" y="4"/>
                </a:lnTo>
                <a:lnTo>
                  <a:pt x="636" y="2"/>
                </a:lnTo>
                <a:lnTo>
                  <a:pt x="627" y="0"/>
                </a:lnTo>
                <a:lnTo>
                  <a:pt x="618" y="0"/>
                </a:lnTo>
                <a:lnTo>
                  <a:pt x="609" y="0"/>
                </a:lnTo>
                <a:lnTo>
                  <a:pt x="600" y="2"/>
                </a:lnTo>
                <a:lnTo>
                  <a:pt x="591" y="4"/>
                </a:lnTo>
                <a:lnTo>
                  <a:pt x="583" y="6"/>
                </a:lnTo>
                <a:lnTo>
                  <a:pt x="575" y="11"/>
                </a:lnTo>
                <a:lnTo>
                  <a:pt x="567" y="15"/>
                </a:lnTo>
                <a:lnTo>
                  <a:pt x="561" y="20"/>
                </a:lnTo>
                <a:lnTo>
                  <a:pt x="554" y="25"/>
                </a:lnTo>
                <a:lnTo>
                  <a:pt x="548" y="32"/>
                </a:lnTo>
                <a:lnTo>
                  <a:pt x="543" y="39"/>
                </a:lnTo>
                <a:lnTo>
                  <a:pt x="538" y="47"/>
                </a:lnTo>
                <a:lnTo>
                  <a:pt x="535" y="55"/>
                </a:lnTo>
                <a:lnTo>
                  <a:pt x="531" y="63"/>
                </a:lnTo>
                <a:lnTo>
                  <a:pt x="529" y="72"/>
                </a:lnTo>
                <a:lnTo>
                  <a:pt x="528" y="81"/>
                </a:lnTo>
                <a:lnTo>
                  <a:pt x="528" y="90"/>
                </a:lnTo>
                <a:lnTo>
                  <a:pt x="529" y="105"/>
                </a:lnTo>
                <a:lnTo>
                  <a:pt x="532" y="118"/>
                </a:lnTo>
                <a:lnTo>
                  <a:pt x="537" y="131"/>
                </a:lnTo>
                <a:lnTo>
                  <a:pt x="545" y="142"/>
                </a:lnTo>
                <a:lnTo>
                  <a:pt x="388" y="298"/>
                </a:lnTo>
                <a:lnTo>
                  <a:pt x="379" y="293"/>
                </a:lnTo>
                <a:lnTo>
                  <a:pt x="369" y="289"/>
                </a:lnTo>
                <a:lnTo>
                  <a:pt x="358" y="286"/>
                </a:lnTo>
                <a:lnTo>
                  <a:pt x="347" y="285"/>
                </a:lnTo>
                <a:lnTo>
                  <a:pt x="339" y="286"/>
                </a:lnTo>
                <a:lnTo>
                  <a:pt x="331" y="287"/>
                </a:lnTo>
                <a:lnTo>
                  <a:pt x="325" y="289"/>
                </a:lnTo>
                <a:lnTo>
                  <a:pt x="318" y="292"/>
                </a:lnTo>
                <a:lnTo>
                  <a:pt x="311" y="294"/>
                </a:lnTo>
                <a:lnTo>
                  <a:pt x="304" y="299"/>
                </a:lnTo>
                <a:lnTo>
                  <a:pt x="299" y="303"/>
                </a:lnTo>
                <a:lnTo>
                  <a:pt x="294" y="308"/>
                </a:lnTo>
                <a:lnTo>
                  <a:pt x="288" y="313"/>
                </a:lnTo>
                <a:lnTo>
                  <a:pt x="284" y="319"/>
                </a:lnTo>
                <a:lnTo>
                  <a:pt x="281" y="325"/>
                </a:lnTo>
                <a:lnTo>
                  <a:pt x="277" y="332"/>
                </a:lnTo>
                <a:lnTo>
                  <a:pt x="275" y="338"/>
                </a:lnTo>
                <a:lnTo>
                  <a:pt x="273" y="346"/>
                </a:lnTo>
                <a:lnTo>
                  <a:pt x="271" y="353"/>
                </a:lnTo>
                <a:lnTo>
                  <a:pt x="271" y="361"/>
                </a:lnTo>
                <a:lnTo>
                  <a:pt x="273" y="372"/>
                </a:lnTo>
                <a:lnTo>
                  <a:pt x="275" y="383"/>
                </a:lnTo>
                <a:lnTo>
                  <a:pt x="278" y="393"/>
                </a:lnTo>
                <a:lnTo>
                  <a:pt x="284" y="403"/>
                </a:lnTo>
                <a:lnTo>
                  <a:pt x="134" y="553"/>
                </a:lnTo>
                <a:lnTo>
                  <a:pt x="124" y="547"/>
                </a:lnTo>
                <a:lnTo>
                  <a:pt x="113" y="545"/>
                </a:lnTo>
                <a:lnTo>
                  <a:pt x="102" y="543"/>
                </a:lnTo>
                <a:lnTo>
                  <a:pt x="91" y="542"/>
                </a:lnTo>
                <a:lnTo>
                  <a:pt x="82" y="542"/>
                </a:lnTo>
                <a:lnTo>
                  <a:pt x="73" y="544"/>
                </a:lnTo>
                <a:lnTo>
                  <a:pt x="64" y="546"/>
                </a:lnTo>
                <a:lnTo>
                  <a:pt x="56" y="548"/>
                </a:lnTo>
                <a:lnTo>
                  <a:pt x="48" y="553"/>
                </a:lnTo>
                <a:lnTo>
                  <a:pt x="40" y="557"/>
                </a:lnTo>
                <a:lnTo>
                  <a:pt x="33" y="562"/>
                </a:lnTo>
                <a:lnTo>
                  <a:pt x="26" y="568"/>
                </a:lnTo>
                <a:lnTo>
                  <a:pt x="21" y="574"/>
                </a:lnTo>
                <a:lnTo>
                  <a:pt x="16" y="581"/>
                </a:lnTo>
                <a:lnTo>
                  <a:pt x="12" y="589"/>
                </a:lnTo>
                <a:lnTo>
                  <a:pt x="7" y="597"/>
                </a:lnTo>
                <a:lnTo>
                  <a:pt x="5" y="605"/>
                </a:lnTo>
                <a:lnTo>
                  <a:pt x="3" y="614"/>
                </a:lnTo>
                <a:lnTo>
                  <a:pt x="0" y="623"/>
                </a:lnTo>
                <a:lnTo>
                  <a:pt x="0" y="632"/>
                </a:lnTo>
                <a:lnTo>
                  <a:pt x="0" y="641"/>
                </a:lnTo>
                <a:lnTo>
                  <a:pt x="3" y="650"/>
                </a:lnTo>
                <a:lnTo>
                  <a:pt x="5" y="659"/>
                </a:lnTo>
                <a:lnTo>
                  <a:pt x="7" y="667"/>
                </a:lnTo>
                <a:lnTo>
                  <a:pt x="12" y="675"/>
                </a:lnTo>
                <a:lnTo>
                  <a:pt x="16" y="683"/>
                </a:lnTo>
                <a:lnTo>
                  <a:pt x="21" y="690"/>
                </a:lnTo>
                <a:lnTo>
                  <a:pt x="26" y="696"/>
                </a:lnTo>
                <a:lnTo>
                  <a:pt x="33" y="702"/>
                </a:lnTo>
                <a:lnTo>
                  <a:pt x="40" y="706"/>
                </a:lnTo>
                <a:lnTo>
                  <a:pt x="48" y="711"/>
                </a:lnTo>
                <a:lnTo>
                  <a:pt x="56" y="716"/>
                </a:lnTo>
                <a:lnTo>
                  <a:pt x="64" y="718"/>
                </a:lnTo>
                <a:lnTo>
                  <a:pt x="73" y="720"/>
                </a:lnTo>
                <a:lnTo>
                  <a:pt x="82" y="722"/>
                </a:lnTo>
                <a:lnTo>
                  <a:pt x="91" y="722"/>
                </a:lnTo>
                <a:lnTo>
                  <a:pt x="100" y="722"/>
                </a:lnTo>
                <a:lnTo>
                  <a:pt x="109" y="720"/>
                </a:lnTo>
                <a:lnTo>
                  <a:pt x="118" y="718"/>
                </a:lnTo>
                <a:lnTo>
                  <a:pt x="126" y="716"/>
                </a:lnTo>
                <a:lnTo>
                  <a:pt x="134" y="711"/>
                </a:lnTo>
                <a:lnTo>
                  <a:pt x="142" y="706"/>
                </a:lnTo>
                <a:lnTo>
                  <a:pt x="148" y="702"/>
                </a:lnTo>
                <a:lnTo>
                  <a:pt x="155" y="696"/>
                </a:lnTo>
                <a:lnTo>
                  <a:pt x="161" y="690"/>
                </a:lnTo>
                <a:lnTo>
                  <a:pt x="165" y="683"/>
                </a:lnTo>
                <a:lnTo>
                  <a:pt x="170" y="675"/>
                </a:lnTo>
                <a:lnTo>
                  <a:pt x="174" y="667"/>
                </a:lnTo>
                <a:lnTo>
                  <a:pt x="177" y="659"/>
                </a:lnTo>
                <a:lnTo>
                  <a:pt x="179" y="650"/>
                </a:lnTo>
                <a:lnTo>
                  <a:pt x="181" y="641"/>
                </a:lnTo>
                <a:lnTo>
                  <a:pt x="181" y="632"/>
                </a:lnTo>
                <a:lnTo>
                  <a:pt x="181" y="623"/>
                </a:lnTo>
                <a:lnTo>
                  <a:pt x="180" y="615"/>
                </a:lnTo>
                <a:lnTo>
                  <a:pt x="178" y="607"/>
                </a:lnTo>
                <a:lnTo>
                  <a:pt x="174" y="599"/>
                </a:lnTo>
                <a:lnTo>
                  <a:pt x="171" y="591"/>
                </a:lnTo>
                <a:lnTo>
                  <a:pt x="168" y="585"/>
                </a:lnTo>
                <a:lnTo>
                  <a:pt x="163" y="578"/>
                </a:lnTo>
                <a:lnTo>
                  <a:pt x="157" y="571"/>
                </a:lnTo>
                <a:lnTo>
                  <a:pt x="305" y="424"/>
                </a:lnTo>
                <a:lnTo>
                  <a:pt x="316" y="430"/>
                </a:lnTo>
                <a:lnTo>
                  <a:pt x="328" y="433"/>
                </a:lnTo>
                <a:lnTo>
                  <a:pt x="314" y="457"/>
                </a:lnTo>
                <a:lnTo>
                  <a:pt x="303" y="483"/>
                </a:lnTo>
                <a:lnTo>
                  <a:pt x="294" y="510"/>
                </a:lnTo>
                <a:lnTo>
                  <a:pt x="286" y="538"/>
                </a:lnTo>
                <a:lnTo>
                  <a:pt x="279" y="568"/>
                </a:lnTo>
                <a:lnTo>
                  <a:pt x="275" y="598"/>
                </a:lnTo>
                <a:lnTo>
                  <a:pt x="273" y="630"/>
                </a:lnTo>
                <a:lnTo>
                  <a:pt x="271" y="662"/>
                </a:lnTo>
                <a:lnTo>
                  <a:pt x="271" y="753"/>
                </a:lnTo>
                <a:lnTo>
                  <a:pt x="226" y="753"/>
                </a:lnTo>
                <a:lnTo>
                  <a:pt x="223" y="753"/>
                </a:lnTo>
                <a:lnTo>
                  <a:pt x="221" y="754"/>
                </a:lnTo>
                <a:lnTo>
                  <a:pt x="218" y="755"/>
                </a:lnTo>
                <a:lnTo>
                  <a:pt x="216" y="757"/>
                </a:lnTo>
                <a:lnTo>
                  <a:pt x="214" y="760"/>
                </a:lnTo>
                <a:lnTo>
                  <a:pt x="213" y="762"/>
                </a:lnTo>
                <a:lnTo>
                  <a:pt x="212" y="764"/>
                </a:lnTo>
                <a:lnTo>
                  <a:pt x="212" y="767"/>
                </a:lnTo>
                <a:lnTo>
                  <a:pt x="212" y="888"/>
                </a:lnTo>
                <a:lnTo>
                  <a:pt x="212" y="891"/>
                </a:lnTo>
                <a:lnTo>
                  <a:pt x="213" y="894"/>
                </a:lnTo>
                <a:lnTo>
                  <a:pt x="214" y="896"/>
                </a:lnTo>
                <a:lnTo>
                  <a:pt x="216" y="898"/>
                </a:lnTo>
                <a:lnTo>
                  <a:pt x="218" y="901"/>
                </a:lnTo>
                <a:lnTo>
                  <a:pt x="221" y="902"/>
                </a:lnTo>
                <a:lnTo>
                  <a:pt x="223" y="903"/>
                </a:lnTo>
                <a:lnTo>
                  <a:pt x="226" y="903"/>
                </a:lnTo>
                <a:lnTo>
                  <a:pt x="347" y="903"/>
                </a:lnTo>
                <a:lnTo>
                  <a:pt x="349" y="903"/>
                </a:lnTo>
                <a:lnTo>
                  <a:pt x="353" y="902"/>
                </a:lnTo>
                <a:lnTo>
                  <a:pt x="355" y="901"/>
                </a:lnTo>
                <a:lnTo>
                  <a:pt x="357" y="898"/>
                </a:lnTo>
                <a:lnTo>
                  <a:pt x="360" y="896"/>
                </a:lnTo>
                <a:lnTo>
                  <a:pt x="361" y="894"/>
                </a:lnTo>
                <a:lnTo>
                  <a:pt x="362" y="891"/>
                </a:lnTo>
                <a:lnTo>
                  <a:pt x="362" y="888"/>
                </a:lnTo>
                <a:lnTo>
                  <a:pt x="362" y="767"/>
                </a:lnTo>
                <a:lnTo>
                  <a:pt x="362" y="764"/>
                </a:lnTo>
                <a:lnTo>
                  <a:pt x="361" y="762"/>
                </a:lnTo>
                <a:lnTo>
                  <a:pt x="360" y="760"/>
                </a:lnTo>
                <a:lnTo>
                  <a:pt x="357" y="757"/>
                </a:lnTo>
                <a:lnTo>
                  <a:pt x="355" y="755"/>
                </a:lnTo>
                <a:lnTo>
                  <a:pt x="353" y="754"/>
                </a:lnTo>
                <a:lnTo>
                  <a:pt x="349" y="753"/>
                </a:lnTo>
                <a:lnTo>
                  <a:pt x="347" y="753"/>
                </a:lnTo>
                <a:lnTo>
                  <a:pt x="302" y="753"/>
                </a:lnTo>
                <a:lnTo>
                  <a:pt x="302" y="662"/>
                </a:lnTo>
                <a:lnTo>
                  <a:pt x="303" y="629"/>
                </a:lnTo>
                <a:lnTo>
                  <a:pt x="305" y="597"/>
                </a:lnTo>
                <a:lnTo>
                  <a:pt x="310" y="566"/>
                </a:lnTo>
                <a:lnTo>
                  <a:pt x="317" y="537"/>
                </a:lnTo>
                <a:lnTo>
                  <a:pt x="326" y="509"/>
                </a:lnTo>
                <a:lnTo>
                  <a:pt x="336" y="482"/>
                </a:lnTo>
                <a:lnTo>
                  <a:pt x="343" y="469"/>
                </a:lnTo>
                <a:lnTo>
                  <a:pt x="348" y="457"/>
                </a:lnTo>
                <a:lnTo>
                  <a:pt x="355" y="446"/>
                </a:lnTo>
                <a:lnTo>
                  <a:pt x="363" y="434"/>
                </a:lnTo>
                <a:lnTo>
                  <a:pt x="373" y="431"/>
                </a:lnTo>
                <a:lnTo>
                  <a:pt x="383" y="426"/>
                </a:lnTo>
                <a:lnTo>
                  <a:pt x="393" y="420"/>
                </a:lnTo>
                <a:lnTo>
                  <a:pt x="401" y="413"/>
                </a:lnTo>
                <a:lnTo>
                  <a:pt x="408" y="404"/>
                </a:lnTo>
                <a:lnTo>
                  <a:pt x="414" y="395"/>
                </a:lnTo>
                <a:lnTo>
                  <a:pt x="418" y="383"/>
                </a:lnTo>
                <a:lnTo>
                  <a:pt x="421" y="372"/>
                </a:lnTo>
                <a:lnTo>
                  <a:pt x="433" y="364"/>
                </a:lnTo>
                <a:lnTo>
                  <a:pt x="445" y="356"/>
                </a:lnTo>
                <a:lnTo>
                  <a:pt x="458" y="348"/>
                </a:lnTo>
                <a:lnTo>
                  <a:pt x="471" y="342"/>
                </a:lnTo>
                <a:lnTo>
                  <a:pt x="485" y="335"/>
                </a:lnTo>
                <a:lnTo>
                  <a:pt x="498" y="329"/>
                </a:lnTo>
                <a:lnTo>
                  <a:pt x="513" y="324"/>
                </a:lnTo>
                <a:lnTo>
                  <a:pt x="529" y="319"/>
                </a:lnTo>
                <a:lnTo>
                  <a:pt x="544" y="315"/>
                </a:lnTo>
                <a:lnTo>
                  <a:pt x="559" y="311"/>
                </a:lnTo>
                <a:lnTo>
                  <a:pt x="576" y="308"/>
                </a:lnTo>
                <a:lnTo>
                  <a:pt x="593" y="306"/>
                </a:lnTo>
                <a:lnTo>
                  <a:pt x="610" y="303"/>
                </a:lnTo>
                <a:lnTo>
                  <a:pt x="627" y="302"/>
                </a:lnTo>
                <a:lnTo>
                  <a:pt x="645" y="301"/>
                </a:lnTo>
                <a:lnTo>
                  <a:pt x="663" y="301"/>
                </a:lnTo>
                <a:lnTo>
                  <a:pt x="754" y="301"/>
                </a:lnTo>
                <a:lnTo>
                  <a:pt x="754" y="346"/>
                </a:lnTo>
                <a:lnTo>
                  <a:pt x="754" y="348"/>
                </a:lnTo>
                <a:lnTo>
                  <a:pt x="755" y="352"/>
                </a:lnTo>
                <a:lnTo>
                  <a:pt x="756" y="354"/>
                </a:lnTo>
                <a:lnTo>
                  <a:pt x="758" y="356"/>
                </a:lnTo>
                <a:lnTo>
                  <a:pt x="761" y="359"/>
                </a:lnTo>
                <a:lnTo>
                  <a:pt x="763" y="360"/>
                </a:lnTo>
                <a:lnTo>
                  <a:pt x="765" y="361"/>
                </a:lnTo>
                <a:lnTo>
                  <a:pt x="768" y="361"/>
                </a:lnTo>
                <a:lnTo>
                  <a:pt x="889" y="361"/>
                </a:lnTo>
                <a:lnTo>
                  <a:pt x="892" y="361"/>
                </a:lnTo>
                <a:lnTo>
                  <a:pt x="895" y="360"/>
                </a:lnTo>
                <a:lnTo>
                  <a:pt x="897" y="359"/>
                </a:lnTo>
                <a:lnTo>
                  <a:pt x="899" y="356"/>
                </a:lnTo>
                <a:lnTo>
                  <a:pt x="902" y="354"/>
                </a:lnTo>
                <a:lnTo>
                  <a:pt x="903" y="352"/>
                </a:lnTo>
                <a:lnTo>
                  <a:pt x="904" y="348"/>
                </a:lnTo>
                <a:lnTo>
                  <a:pt x="904" y="346"/>
                </a:lnTo>
                <a:lnTo>
                  <a:pt x="904" y="225"/>
                </a:lnTo>
                <a:lnTo>
                  <a:pt x="904" y="222"/>
                </a:lnTo>
                <a:lnTo>
                  <a:pt x="903" y="220"/>
                </a:lnTo>
                <a:lnTo>
                  <a:pt x="902" y="217"/>
                </a:lnTo>
                <a:lnTo>
                  <a:pt x="899" y="215"/>
                </a:lnTo>
                <a:lnTo>
                  <a:pt x="897" y="213"/>
                </a:lnTo>
                <a:lnTo>
                  <a:pt x="895" y="212"/>
                </a:lnTo>
                <a:lnTo>
                  <a:pt x="892" y="211"/>
                </a:lnTo>
                <a:lnTo>
                  <a:pt x="889" y="211"/>
                </a:lnTo>
                <a:close/>
              </a:path>
            </a:pathLst>
          </a:custGeom>
          <a:solidFill>
            <a:schemeClr val="bg1"/>
          </a:solidFill>
          <a:ln>
            <a:noFill/>
          </a:ln>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grpSp>
        <p:nvGrpSpPr>
          <p:cNvPr id="49" name="Group 48" descr="Icon of gears. ">
            <a:extLst>
              <a:ext uri="{FF2B5EF4-FFF2-40B4-BE49-F238E27FC236}">
                <a16:creationId xmlns:a16="http://schemas.microsoft.com/office/drawing/2014/main" id="{A9BB5BB9-4B7A-94D9-0668-BA9E1CC7AF86}"/>
              </a:ext>
            </a:extLst>
          </p:cNvPr>
          <p:cNvGrpSpPr/>
          <p:nvPr>
            <p:custDataLst>
              <p:tags r:id="rId16"/>
            </p:custDataLst>
          </p:nvPr>
        </p:nvGrpSpPr>
        <p:grpSpPr>
          <a:xfrm>
            <a:off x="4115870" y="4579778"/>
            <a:ext cx="282074" cy="272153"/>
            <a:chOff x="7613650" y="1387475"/>
            <a:chExt cx="284163" cy="284163"/>
          </a:xfrm>
          <a:solidFill>
            <a:schemeClr val="bg1"/>
          </a:solidFill>
        </p:grpSpPr>
        <p:sp>
          <p:nvSpPr>
            <p:cNvPr id="50" name="Freeform 4359">
              <a:extLst>
                <a:ext uri="{FF2B5EF4-FFF2-40B4-BE49-F238E27FC236}">
                  <a16:creationId xmlns:a16="http://schemas.microsoft.com/office/drawing/2014/main" id="{B7EE2F23-5B07-1C33-BDAA-A0B434F2FC93}"/>
                </a:ext>
              </a:extLst>
            </p:cNvPr>
            <p:cNvSpPr>
              <a:spLocks noEditPoints="1"/>
            </p:cNvSpPr>
            <p:nvPr/>
          </p:nvSpPr>
          <p:spPr bwMode="auto">
            <a:xfrm>
              <a:off x="7613650" y="1471613"/>
              <a:ext cx="200025" cy="200025"/>
            </a:xfrm>
            <a:custGeom>
              <a:avLst/>
              <a:gdLst>
                <a:gd name="T0" fmla="*/ 276 w 629"/>
                <a:gd name="T1" fmla="*/ 436 h 629"/>
                <a:gd name="T2" fmla="*/ 233 w 629"/>
                <a:gd name="T3" fmla="*/ 411 h 629"/>
                <a:gd name="T4" fmla="*/ 202 w 629"/>
                <a:gd name="T5" fmla="*/ 374 h 629"/>
                <a:gd name="T6" fmla="*/ 187 w 629"/>
                <a:gd name="T7" fmla="*/ 325 h 629"/>
                <a:gd name="T8" fmla="*/ 192 w 629"/>
                <a:gd name="T9" fmla="*/ 274 h 629"/>
                <a:gd name="T10" fmla="*/ 216 w 629"/>
                <a:gd name="T11" fmla="*/ 231 h 629"/>
                <a:gd name="T12" fmla="*/ 253 w 629"/>
                <a:gd name="T13" fmla="*/ 199 h 629"/>
                <a:gd name="T14" fmla="*/ 301 w 629"/>
                <a:gd name="T15" fmla="*/ 184 h 629"/>
                <a:gd name="T16" fmla="*/ 352 w 629"/>
                <a:gd name="T17" fmla="*/ 190 h 629"/>
                <a:gd name="T18" fmla="*/ 395 w 629"/>
                <a:gd name="T19" fmla="*/ 213 h 629"/>
                <a:gd name="T20" fmla="*/ 426 w 629"/>
                <a:gd name="T21" fmla="*/ 252 h 629"/>
                <a:gd name="T22" fmla="*/ 441 w 629"/>
                <a:gd name="T23" fmla="*/ 300 h 629"/>
                <a:gd name="T24" fmla="*/ 436 w 629"/>
                <a:gd name="T25" fmla="*/ 350 h 629"/>
                <a:gd name="T26" fmla="*/ 413 w 629"/>
                <a:gd name="T27" fmla="*/ 394 h 629"/>
                <a:gd name="T28" fmla="*/ 375 w 629"/>
                <a:gd name="T29" fmla="*/ 425 h 629"/>
                <a:gd name="T30" fmla="*/ 327 w 629"/>
                <a:gd name="T31" fmla="*/ 440 h 629"/>
                <a:gd name="T32" fmla="*/ 572 w 629"/>
                <a:gd name="T33" fmla="*/ 346 h 629"/>
                <a:gd name="T34" fmla="*/ 574 w 629"/>
                <a:gd name="T35" fmla="*/ 302 h 629"/>
                <a:gd name="T36" fmla="*/ 620 w 629"/>
                <a:gd name="T37" fmla="*/ 241 h 629"/>
                <a:gd name="T38" fmla="*/ 628 w 629"/>
                <a:gd name="T39" fmla="*/ 231 h 629"/>
                <a:gd name="T40" fmla="*/ 625 w 629"/>
                <a:gd name="T41" fmla="*/ 219 h 629"/>
                <a:gd name="T42" fmla="*/ 544 w 629"/>
                <a:gd name="T43" fmla="*/ 84 h 629"/>
                <a:gd name="T44" fmla="*/ 532 w 629"/>
                <a:gd name="T45" fmla="*/ 83 h 629"/>
                <a:gd name="T46" fmla="*/ 447 w 629"/>
                <a:gd name="T47" fmla="*/ 88 h 629"/>
                <a:gd name="T48" fmla="*/ 407 w 629"/>
                <a:gd name="T49" fmla="*/ 69 h 629"/>
                <a:gd name="T50" fmla="*/ 404 w 629"/>
                <a:gd name="T51" fmla="*/ 7 h 629"/>
                <a:gd name="T52" fmla="*/ 395 w 629"/>
                <a:gd name="T53" fmla="*/ 0 h 629"/>
                <a:gd name="T54" fmla="*/ 235 w 629"/>
                <a:gd name="T55" fmla="*/ 1 h 629"/>
                <a:gd name="T56" fmla="*/ 227 w 629"/>
                <a:gd name="T57" fmla="*/ 10 h 629"/>
                <a:gd name="T58" fmla="*/ 216 w 629"/>
                <a:gd name="T59" fmla="*/ 72 h 629"/>
                <a:gd name="T60" fmla="*/ 177 w 629"/>
                <a:gd name="T61" fmla="*/ 91 h 629"/>
                <a:gd name="T62" fmla="*/ 98 w 629"/>
                <a:gd name="T63" fmla="*/ 84 h 629"/>
                <a:gd name="T64" fmla="*/ 87 w 629"/>
                <a:gd name="T65" fmla="*/ 83 h 629"/>
                <a:gd name="T66" fmla="*/ 78 w 629"/>
                <a:gd name="T67" fmla="*/ 90 h 629"/>
                <a:gd name="T68" fmla="*/ 1 w 629"/>
                <a:gd name="T69" fmla="*/ 228 h 629"/>
                <a:gd name="T70" fmla="*/ 57 w 629"/>
                <a:gd name="T71" fmla="*/ 269 h 629"/>
                <a:gd name="T72" fmla="*/ 54 w 629"/>
                <a:gd name="T73" fmla="*/ 313 h 629"/>
                <a:gd name="T74" fmla="*/ 57 w 629"/>
                <a:gd name="T75" fmla="*/ 355 h 629"/>
                <a:gd name="T76" fmla="*/ 2 w 629"/>
                <a:gd name="T77" fmla="*/ 391 h 629"/>
                <a:gd name="T78" fmla="*/ 1 w 629"/>
                <a:gd name="T79" fmla="*/ 402 h 629"/>
                <a:gd name="T80" fmla="*/ 86 w 629"/>
                <a:gd name="T81" fmla="*/ 543 h 629"/>
                <a:gd name="T82" fmla="*/ 98 w 629"/>
                <a:gd name="T83" fmla="*/ 542 h 629"/>
                <a:gd name="T84" fmla="*/ 177 w 629"/>
                <a:gd name="T85" fmla="*/ 533 h 629"/>
                <a:gd name="T86" fmla="*/ 216 w 629"/>
                <a:gd name="T87" fmla="*/ 552 h 629"/>
                <a:gd name="T88" fmla="*/ 227 w 629"/>
                <a:gd name="T89" fmla="*/ 620 h 629"/>
                <a:gd name="T90" fmla="*/ 235 w 629"/>
                <a:gd name="T91" fmla="*/ 628 h 629"/>
                <a:gd name="T92" fmla="*/ 395 w 629"/>
                <a:gd name="T93" fmla="*/ 629 h 629"/>
                <a:gd name="T94" fmla="*/ 404 w 629"/>
                <a:gd name="T95" fmla="*/ 623 h 629"/>
                <a:gd name="T96" fmla="*/ 407 w 629"/>
                <a:gd name="T97" fmla="*/ 556 h 629"/>
                <a:gd name="T98" fmla="*/ 447 w 629"/>
                <a:gd name="T99" fmla="*/ 538 h 629"/>
                <a:gd name="T100" fmla="*/ 533 w 629"/>
                <a:gd name="T101" fmla="*/ 543 h 629"/>
                <a:gd name="T102" fmla="*/ 545 w 629"/>
                <a:gd name="T103" fmla="*/ 543 h 629"/>
                <a:gd name="T104" fmla="*/ 627 w 629"/>
                <a:gd name="T105" fmla="*/ 405 h 629"/>
                <a:gd name="T106" fmla="*/ 628 w 629"/>
                <a:gd name="T107" fmla="*/ 394 h 629"/>
                <a:gd name="T108" fmla="*/ 621 w 629"/>
                <a:gd name="T109" fmla="*/ 385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29" h="629">
                  <a:moveTo>
                    <a:pt x="314" y="441"/>
                  </a:moveTo>
                  <a:lnTo>
                    <a:pt x="301" y="440"/>
                  </a:lnTo>
                  <a:lnTo>
                    <a:pt x="288" y="439"/>
                  </a:lnTo>
                  <a:lnTo>
                    <a:pt x="276" y="436"/>
                  </a:lnTo>
                  <a:lnTo>
                    <a:pt x="264" y="430"/>
                  </a:lnTo>
                  <a:lnTo>
                    <a:pt x="253" y="425"/>
                  </a:lnTo>
                  <a:lnTo>
                    <a:pt x="242" y="418"/>
                  </a:lnTo>
                  <a:lnTo>
                    <a:pt x="233" y="411"/>
                  </a:lnTo>
                  <a:lnTo>
                    <a:pt x="223" y="404"/>
                  </a:lnTo>
                  <a:lnTo>
                    <a:pt x="216" y="394"/>
                  </a:lnTo>
                  <a:lnTo>
                    <a:pt x="208" y="384"/>
                  </a:lnTo>
                  <a:lnTo>
                    <a:pt x="202" y="374"/>
                  </a:lnTo>
                  <a:lnTo>
                    <a:pt x="196" y="362"/>
                  </a:lnTo>
                  <a:lnTo>
                    <a:pt x="192" y="350"/>
                  </a:lnTo>
                  <a:lnTo>
                    <a:pt x="189" y="338"/>
                  </a:lnTo>
                  <a:lnTo>
                    <a:pt x="187" y="325"/>
                  </a:lnTo>
                  <a:lnTo>
                    <a:pt x="186" y="313"/>
                  </a:lnTo>
                  <a:lnTo>
                    <a:pt x="187" y="300"/>
                  </a:lnTo>
                  <a:lnTo>
                    <a:pt x="189" y="287"/>
                  </a:lnTo>
                  <a:lnTo>
                    <a:pt x="192" y="274"/>
                  </a:lnTo>
                  <a:lnTo>
                    <a:pt x="196" y="262"/>
                  </a:lnTo>
                  <a:lnTo>
                    <a:pt x="202" y="252"/>
                  </a:lnTo>
                  <a:lnTo>
                    <a:pt x="208" y="241"/>
                  </a:lnTo>
                  <a:lnTo>
                    <a:pt x="216" y="231"/>
                  </a:lnTo>
                  <a:lnTo>
                    <a:pt x="223" y="222"/>
                  </a:lnTo>
                  <a:lnTo>
                    <a:pt x="233" y="213"/>
                  </a:lnTo>
                  <a:lnTo>
                    <a:pt x="242" y="206"/>
                  </a:lnTo>
                  <a:lnTo>
                    <a:pt x="253" y="199"/>
                  </a:lnTo>
                  <a:lnTo>
                    <a:pt x="264" y="194"/>
                  </a:lnTo>
                  <a:lnTo>
                    <a:pt x="276" y="190"/>
                  </a:lnTo>
                  <a:lnTo>
                    <a:pt x="288" y="186"/>
                  </a:lnTo>
                  <a:lnTo>
                    <a:pt x="301" y="184"/>
                  </a:lnTo>
                  <a:lnTo>
                    <a:pt x="314" y="184"/>
                  </a:lnTo>
                  <a:lnTo>
                    <a:pt x="327" y="184"/>
                  </a:lnTo>
                  <a:lnTo>
                    <a:pt x="340" y="186"/>
                  </a:lnTo>
                  <a:lnTo>
                    <a:pt x="352" y="190"/>
                  </a:lnTo>
                  <a:lnTo>
                    <a:pt x="363" y="194"/>
                  </a:lnTo>
                  <a:lnTo>
                    <a:pt x="375" y="199"/>
                  </a:lnTo>
                  <a:lnTo>
                    <a:pt x="386" y="206"/>
                  </a:lnTo>
                  <a:lnTo>
                    <a:pt x="395" y="213"/>
                  </a:lnTo>
                  <a:lnTo>
                    <a:pt x="404" y="222"/>
                  </a:lnTo>
                  <a:lnTo>
                    <a:pt x="413" y="231"/>
                  </a:lnTo>
                  <a:lnTo>
                    <a:pt x="420" y="241"/>
                  </a:lnTo>
                  <a:lnTo>
                    <a:pt x="426" y="252"/>
                  </a:lnTo>
                  <a:lnTo>
                    <a:pt x="432" y="262"/>
                  </a:lnTo>
                  <a:lnTo>
                    <a:pt x="436" y="274"/>
                  </a:lnTo>
                  <a:lnTo>
                    <a:pt x="439" y="287"/>
                  </a:lnTo>
                  <a:lnTo>
                    <a:pt x="441" y="300"/>
                  </a:lnTo>
                  <a:lnTo>
                    <a:pt x="443" y="313"/>
                  </a:lnTo>
                  <a:lnTo>
                    <a:pt x="441" y="325"/>
                  </a:lnTo>
                  <a:lnTo>
                    <a:pt x="439" y="338"/>
                  </a:lnTo>
                  <a:lnTo>
                    <a:pt x="436" y="350"/>
                  </a:lnTo>
                  <a:lnTo>
                    <a:pt x="432" y="362"/>
                  </a:lnTo>
                  <a:lnTo>
                    <a:pt x="426" y="374"/>
                  </a:lnTo>
                  <a:lnTo>
                    <a:pt x="420" y="384"/>
                  </a:lnTo>
                  <a:lnTo>
                    <a:pt x="413" y="394"/>
                  </a:lnTo>
                  <a:lnTo>
                    <a:pt x="404" y="404"/>
                  </a:lnTo>
                  <a:lnTo>
                    <a:pt x="395" y="411"/>
                  </a:lnTo>
                  <a:lnTo>
                    <a:pt x="386" y="418"/>
                  </a:lnTo>
                  <a:lnTo>
                    <a:pt x="375" y="425"/>
                  </a:lnTo>
                  <a:lnTo>
                    <a:pt x="363" y="430"/>
                  </a:lnTo>
                  <a:lnTo>
                    <a:pt x="352" y="436"/>
                  </a:lnTo>
                  <a:lnTo>
                    <a:pt x="340" y="439"/>
                  </a:lnTo>
                  <a:lnTo>
                    <a:pt x="327" y="440"/>
                  </a:lnTo>
                  <a:lnTo>
                    <a:pt x="314" y="441"/>
                  </a:lnTo>
                  <a:close/>
                  <a:moveTo>
                    <a:pt x="621" y="385"/>
                  </a:moveTo>
                  <a:lnTo>
                    <a:pt x="571" y="355"/>
                  </a:lnTo>
                  <a:lnTo>
                    <a:pt x="572" y="346"/>
                  </a:lnTo>
                  <a:lnTo>
                    <a:pt x="573" y="335"/>
                  </a:lnTo>
                  <a:lnTo>
                    <a:pt x="574" y="323"/>
                  </a:lnTo>
                  <a:lnTo>
                    <a:pt x="574" y="313"/>
                  </a:lnTo>
                  <a:lnTo>
                    <a:pt x="574" y="302"/>
                  </a:lnTo>
                  <a:lnTo>
                    <a:pt x="573" y="291"/>
                  </a:lnTo>
                  <a:lnTo>
                    <a:pt x="572" y="280"/>
                  </a:lnTo>
                  <a:lnTo>
                    <a:pt x="570" y="269"/>
                  </a:lnTo>
                  <a:lnTo>
                    <a:pt x="620" y="241"/>
                  </a:lnTo>
                  <a:lnTo>
                    <a:pt x="623" y="239"/>
                  </a:lnTo>
                  <a:lnTo>
                    <a:pt x="624" y="237"/>
                  </a:lnTo>
                  <a:lnTo>
                    <a:pt x="627" y="234"/>
                  </a:lnTo>
                  <a:lnTo>
                    <a:pt x="628" y="231"/>
                  </a:lnTo>
                  <a:lnTo>
                    <a:pt x="628" y="228"/>
                  </a:lnTo>
                  <a:lnTo>
                    <a:pt x="628" y="226"/>
                  </a:lnTo>
                  <a:lnTo>
                    <a:pt x="628" y="223"/>
                  </a:lnTo>
                  <a:lnTo>
                    <a:pt x="625" y="219"/>
                  </a:lnTo>
                  <a:lnTo>
                    <a:pt x="551" y="90"/>
                  </a:lnTo>
                  <a:lnTo>
                    <a:pt x="548" y="87"/>
                  </a:lnTo>
                  <a:lnTo>
                    <a:pt x="546" y="85"/>
                  </a:lnTo>
                  <a:lnTo>
                    <a:pt x="544" y="84"/>
                  </a:lnTo>
                  <a:lnTo>
                    <a:pt x="541" y="83"/>
                  </a:lnTo>
                  <a:lnTo>
                    <a:pt x="539" y="81"/>
                  </a:lnTo>
                  <a:lnTo>
                    <a:pt x="536" y="81"/>
                  </a:lnTo>
                  <a:lnTo>
                    <a:pt x="532" y="83"/>
                  </a:lnTo>
                  <a:lnTo>
                    <a:pt x="530" y="84"/>
                  </a:lnTo>
                  <a:lnTo>
                    <a:pt x="481" y="113"/>
                  </a:lnTo>
                  <a:lnTo>
                    <a:pt x="465" y="99"/>
                  </a:lnTo>
                  <a:lnTo>
                    <a:pt x="447" y="88"/>
                  </a:lnTo>
                  <a:lnTo>
                    <a:pt x="438" y="83"/>
                  </a:lnTo>
                  <a:lnTo>
                    <a:pt x="429" y="77"/>
                  </a:lnTo>
                  <a:lnTo>
                    <a:pt x="418" y="73"/>
                  </a:lnTo>
                  <a:lnTo>
                    <a:pt x="407" y="69"/>
                  </a:lnTo>
                  <a:lnTo>
                    <a:pt x="407" y="15"/>
                  </a:lnTo>
                  <a:lnTo>
                    <a:pt x="407" y="12"/>
                  </a:lnTo>
                  <a:lnTo>
                    <a:pt x="406" y="10"/>
                  </a:lnTo>
                  <a:lnTo>
                    <a:pt x="404" y="7"/>
                  </a:lnTo>
                  <a:lnTo>
                    <a:pt x="403" y="4"/>
                  </a:lnTo>
                  <a:lnTo>
                    <a:pt x="401" y="2"/>
                  </a:lnTo>
                  <a:lnTo>
                    <a:pt x="398" y="1"/>
                  </a:lnTo>
                  <a:lnTo>
                    <a:pt x="395" y="0"/>
                  </a:lnTo>
                  <a:lnTo>
                    <a:pt x="392" y="0"/>
                  </a:lnTo>
                  <a:lnTo>
                    <a:pt x="241" y="0"/>
                  </a:lnTo>
                  <a:lnTo>
                    <a:pt x="238" y="0"/>
                  </a:lnTo>
                  <a:lnTo>
                    <a:pt x="235" y="1"/>
                  </a:lnTo>
                  <a:lnTo>
                    <a:pt x="233" y="2"/>
                  </a:lnTo>
                  <a:lnTo>
                    <a:pt x="231" y="4"/>
                  </a:lnTo>
                  <a:lnTo>
                    <a:pt x="229" y="7"/>
                  </a:lnTo>
                  <a:lnTo>
                    <a:pt x="227" y="10"/>
                  </a:lnTo>
                  <a:lnTo>
                    <a:pt x="226" y="12"/>
                  </a:lnTo>
                  <a:lnTo>
                    <a:pt x="226" y="15"/>
                  </a:lnTo>
                  <a:lnTo>
                    <a:pt x="226" y="69"/>
                  </a:lnTo>
                  <a:lnTo>
                    <a:pt x="216" y="72"/>
                  </a:lnTo>
                  <a:lnTo>
                    <a:pt x="206" y="76"/>
                  </a:lnTo>
                  <a:lnTo>
                    <a:pt x="196" y="80"/>
                  </a:lnTo>
                  <a:lnTo>
                    <a:pt x="187" y="86"/>
                  </a:lnTo>
                  <a:lnTo>
                    <a:pt x="177" y="91"/>
                  </a:lnTo>
                  <a:lnTo>
                    <a:pt x="168" y="98"/>
                  </a:lnTo>
                  <a:lnTo>
                    <a:pt x="159" y="105"/>
                  </a:lnTo>
                  <a:lnTo>
                    <a:pt x="149" y="113"/>
                  </a:lnTo>
                  <a:lnTo>
                    <a:pt x="98" y="84"/>
                  </a:lnTo>
                  <a:lnTo>
                    <a:pt x="96" y="83"/>
                  </a:lnTo>
                  <a:lnTo>
                    <a:pt x="93" y="81"/>
                  </a:lnTo>
                  <a:lnTo>
                    <a:pt x="90" y="81"/>
                  </a:lnTo>
                  <a:lnTo>
                    <a:pt x="87" y="83"/>
                  </a:lnTo>
                  <a:lnTo>
                    <a:pt x="84" y="84"/>
                  </a:lnTo>
                  <a:lnTo>
                    <a:pt x="82" y="85"/>
                  </a:lnTo>
                  <a:lnTo>
                    <a:pt x="80" y="87"/>
                  </a:lnTo>
                  <a:lnTo>
                    <a:pt x="78" y="90"/>
                  </a:lnTo>
                  <a:lnTo>
                    <a:pt x="3" y="219"/>
                  </a:lnTo>
                  <a:lnTo>
                    <a:pt x="1" y="222"/>
                  </a:lnTo>
                  <a:lnTo>
                    <a:pt x="1" y="225"/>
                  </a:lnTo>
                  <a:lnTo>
                    <a:pt x="1" y="228"/>
                  </a:lnTo>
                  <a:lnTo>
                    <a:pt x="1" y="230"/>
                  </a:lnTo>
                  <a:lnTo>
                    <a:pt x="4" y="236"/>
                  </a:lnTo>
                  <a:lnTo>
                    <a:pt x="8" y="241"/>
                  </a:lnTo>
                  <a:lnTo>
                    <a:pt x="57" y="269"/>
                  </a:lnTo>
                  <a:lnTo>
                    <a:pt x="56" y="280"/>
                  </a:lnTo>
                  <a:lnTo>
                    <a:pt x="55" y="291"/>
                  </a:lnTo>
                  <a:lnTo>
                    <a:pt x="54" y="302"/>
                  </a:lnTo>
                  <a:lnTo>
                    <a:pt x="54" y="313"/>
                  </a:lnTo>
                  <a:lnTo>
                    <a:pt x="54" y="323"/>
                  </a:lnTo>
                  <a:lnTo>
                    <a:pt x="55" y="335"/>
                  </a:lnTo>
                  <a:lnTo>
                    <a:pt x="56" y="346"/>
                  </a:lnTo>
                  <a:lnTo>
                    <a:pt x="57" y="355"/>
                  </a:lnTo>
                  <a:lnTo>
                    <a:pt x="7" y="385"/>
                  </a:lnTo>
                  <a:lnTo>
                    <a:pt x="5" y="387"/>
                  </a:lnTo>
                  <a:lnTo>
                    <a:pt x="3" y="389"/>
                  </a:lnTo>
                  <a:lnTo>
                    <a:pt x="2" y="391"/>
                  </a:lnTo>
                  <a:lnTo>
                    <a:pt x="1" y="394"/>
                  </a:lnTo>
                  <a:lnTo>
                    <a:pt x="0" y="396"/>
                  </a:lnTo>
                  <a:lnTo>
                    <a:pt x="1" y="399"/>
                  </a:lnTo>
                  <a:lnTo>
                    <a:pt x="1" y="402"/>
                  </a:lnTo>
                  <a:lnTo>
                    <a:pt x="2" y="405"/>
                  </a:lnTo>
                  <a:lnTo>
                    <a:pt x="78" y="536"/>
                  </a:lnTo>
                  <a:lnTo>
                    <a:pt x="81" y="540"/>
                  </a:lnTo>
                  <a:lnTo>
                    <a:pt x="86" y="543"/>
                  </a:lnTo>
                  <a:lnTo>
                    <a:pt x="89" y="544"/>
                  </a:lnTo>
                  <a:lnTo>
                    <a:pt x="93" y="544"/>
                  </a:lnTo>
                  <a:lnTo>
                    <a:pt x="95" y="543"/>
                  </a:lnTo>
                  <a:lnTo>
                    <a:pt x="98" y="542"/>
                  </a:lnTo>
                  <a:lnTo>
                    <a:pt x="149" y="513"/>
                  </a:lnTo>
                  <a:lnTo>
                    <a:pt x="159" y="520"/>
                  </a:lnTo>
                  <a:lnTo>
                    <a:pt x="168" y="527"/>
                  </a:lnTo>
                  <a:lnTo>
                    <a:pt x="177" y="533"/>
                  </a:lnTo>
                  <a:lnTo>
                    <a:pt x="187" y="539"/>
                  </a:lnTo>
                  <a:lnTo>
                    <a:pt x="196" y="544"/>
                  </a:lnTo>
                  <a:lnTo>
                    <a:pt x="206" y="549"/>
                  </a:lnTo>
                  <a:lnTo>
                    <a:pt x="216" y="552"/>
                  </a:lnTo>
                  <a:lnTo>
                    <a:pt x="226" y="556"/>
                  </a:lnTo>
                  <a:lnTo>
                    <a:pt x="226" y="614"/>
                  </a:lnTo>
                  <a:lnTo>
                    <a:pt x="226" y="617"/>
                  </a:lnTo>
                  <a:lnTo>
                    <a:pt x="227" y="620"/>
                  </a:lnTo>
                  <a:lnTo>
                    <a:pt x="229" y="623"/>
                  </a:lnTo>
                  <a:lnTo>
                    <a:pt x="231" y="625"/>
                  </a:lnTo>
                  <a:lnTo>
                    <a:pt x="233" y="627"/>
                  </a:lnTo>
                  <a:lnTo>
                    <a:pt x="235" y="628"/>
                  </a:lnTo>
                  <a:lnTo>
                    <a:pt x="238" y="629"/>
                  </a:lnTo>
                  <a:lnTo>
                    <a:pt x="241" y="629"/>
                  </a:lnTo>
                  <a:lnTo>
                    <a:pt x="392" y="629"/>
                  </a:lnTo>
                  <a:lnTo>
                    <a:pt x="395" y="629"/>
                  </a:lnTo>
                  <a:lnTo>
                    <a:pt x="398" y="628"/>
                  </a:lnTo>
                  <a:lnTo>
                    <a:pt x="401" y="627"/>
                  </a:lnTo>
                  <a:lnTo>
                    <a:pt x="403" y="625"/>
                  </a:lnTo>
                  <a:lnTo>
                    <a:pt x="404" y="623"/>
                  </a:lnTo>
                  <a:lnTo>
                    <a:pt x="406" y="620"/>
                  </a:lnTo>
                  <a:lnTo>
                    <a:pt x="407" y="617"/>
                  </a:lnTo>
                  <a:lnTo>
                    <a:pt x="407" y="614"/>
                  </a:lnTo>
                  <a:lnTo>
                    <a:pt x="407" y="556"/>
                  </a:lnTo>
                  <a:lnTo>
                    <a:pt x="418" y="552"/>
                  </a:lnTo>
                  <a:lnTo>
                    <a:pt x="429" y="548"/>
                  </a:lnTo>
                  <a:lnTo>
                    <a:pt x="438" y="544"/>
                  </a:lnTo>
                  <a:lnTo>
                    <a:pt x="447" y="538"/>
                  </a:lnTo>
                  <a:lnTo>
                    <a:pt x="465" y="527"/>
                  </a:lnTo>
                  <a:lnTo>
                    <a:pt x="481" y="513"/>
                  </a:lnTo>
                  <a:lnTo>
                    <a:pt x="530" y="542"/>
                  </a:lnTo>
                  <a:lnTo>
                    <a:pt x="533" y="543"/>
                  </a:lnTo>
                  <a:lnTo>
                    <a:pt x="537" y="544"/>
                  </a:lnTo>
                  <a:lnTo>
                    <a:pt x="539" y="544"/>
                  </a:lnTo>
                  <a:lnTo>
                    <a:pt x="542" y="543"/>
                  </a:lnTo>
                  <a:lnTo>
                    <a:pt x="545" y="543"/>
                  </a:lnTo>
                  <a:lnTo>
                    <a:pt x="547" y="540"/>
                  </a:lnTo>
                  <a:lnTo>
                    <a:pt x="550" y="539"/>
                  </a:lnTo>
                  <a:lnTo>
                    <a:pt x="552" y="536"/>
                  </a:lnTo>
                  <a:lnTo>
                    <a:pt x="627" y="405"/>
                  </a:lnTo>
                  <a:lnTo>
                    <a:pt x="628" y="402"/>
                  </a:lnTo>
                  <a:lnTo>
                    <a:pt x="628" y="399"/>
                  </a:lnTo>
                  <a:lnTo>
                    <a:pt x="629" y="396"/>
                  </a:lnTo>
                  <a:lnTo>
                    <a:pt x="628" y="394"/>
                  </a:lnTo>
                  <a:lnTo>
                    <a:pt x="627" y="391"/>
                  </a:lnTo>
                  <a:lnTo>
                    <a:pt x="625" y="389"/>
                  </a:lnTo>
                  <a:lnTo>
                    <a:pt x="623" y="387"/>
                  </a:lnTo>
                  <a:lnTo>
                    <a:pt x="621"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sp>
          <p:nvSpPr>
            <p:cNvPr id="51" name="Freeform 4360">
              <a:extLst>
                <a:ext uri="{FF2B5EF4-FFF2-40B4-BE49-F238E27FC236}">
                  <a16:creationId xmlns:a16="http://schemas.microsoft.com/office/drawing/2014/main" id="{67C9EAD8-1D2C-BF9A-655D-31C62EB80301}"/>
                </a:ext>
              </a:extLst>
            </p:cNvPr>
            <p:cNvSpPr>
              <a:spLocks noEditPoints="1"/>
            </p:cNvSpPr>
            <p:nvPr/>
          </p:nvSpPr>
          <p:spPr bwMode="auto">
            <a:xfrm>
              <a:off x="7781925" y="1387475"/>
              <a:ext cx="115888" cy="117475"/>
            </a:xfrm>
            <a:custGeom>
              <a:avLst/>
              <a:gdLst>
                <a:gd name="T0" fmla="*/ 160 w 362"/>
                <a:gd name="T1" fmla="*/ 252 h 369"/>
                <a:gd name="T2" fmla="*/ 135 w 362"/>
                <a:gd name="T3" fmla="*/ 238 h 369"/>
                <a:gd name="T4" fmla="*/ 118 w 362"/>
                <a:gd name="T5" fmla="*/ 218 h 369"/>
                <a:gd name="T6" fmla="*/ 109 w 362"/>
                <a:gd name="T7" fmla="*/ 190 h 369"/>
                <a:gd name="T8" fmla="*/ 113 w 362"/>
                <a:gd name="T9" fmla="*/ 162 h 369"/>
                <a:gd name="T10" fmla="*/ 125 w 362"/>
                <a:gd name="T11" fmla="*/ 138 h 369"/>
                <a:gd name="T12" fmla="*/ 147 w 362"/>
                <a:gd name="T13" fmla="*/ 121 h 369"/>
                <a:gd name="T14" fmla="*/ 174 w 362"/>
                <a:gd name="T15" fmla="*/ 112 h 369"/>
                <a:gd name="T16" fmla="*/ 202 w 362"/>
                <a:gd name="T17" fmla="*/ 114 h 369"/>
                <a:gd name="T18" fmla="*/ 226 w 362"/>
                <a:gd name="T19" fmla="*/ 128 h 369"/>
                <a:gd name="T20" fmla="*/ 244 w 362"/>
                <a:gd name="T21" fmla="*/ 149 h 369"/>
                <a:gd name="T22" fmla="*/ 252 w 362"/>
                <a:gd name="T23" fmla="*/ 176 h 369"/>
                <a:gd name="T24" fmla="*/ 250 w 362"/>
                <a:gd name="T25" fmla="*/ 205 h 369"/>
                <a:gd name="T26" fmla="*/ 236 w 362"/>
                <a:gd name="T27" fmla="*/ 229 h 369"/>
                <a:gd name="T28" fmla="*/ 215 w 362"/>
                <a:gd name="T29" fmla="*/ 247 h 369"/>
                <a:gd name="T30" fmla="*/ 189 w 362"/>
                <a:gd name="T31" fmla="*/ 254 h 369"/>
                <a:gd name="T32" fmla="*/ 328 w 362"/>
                <a:gd name="T33" fmla="*/ 195 h 369"/>
                <a:gd name="T34" fmla="*/ 354 w 362"/>
                <a:gd name="T35" fmla="*/ 144 h 369"/>
                <a:gd name="T36" fmla="*/ 361 w 362"/>
                <a:gd name="T37" fmla="*/ 136 h 369"/>
                <a:gd name="T38" fmla="*/ 360 w 362"/>
                <a:gd name="T39" fmla="*/ 124 h 369"/>
                <a:gd name="T40" fmla="*/ 316 w 362"/>
                <a:gd name="T41" fmla="*/ 53 h 369"/>
                <a:gd name="T42" fmla="*/ 304 w 362"/>
                <a:gd name="T43" fmla="*/ 52 h 369"/>
                <a:gd name="T44" fmla="*/ 256 w 362"/>
                <a:gd name="T45" fmla="*/ 56 h 369"/>
                <a:gd name="T46" fmla="*/ 236 w 362"/>
                <a:gd name="T47" fmla="*/ 10 h 369"/>
                <a:gd name="T48" fmla="*/ 229 w 362"/>
                <a:gd name="T49" fmla="*/ 2 h 369"/>
                <a:gd name="T50" fmla="*/ 146 w 362"/>
                <a:gd name="T51" fmla="*/ 0 h 369"/>
                <a:gd name="T52" fmla="*/ 135 w 362"/>
                <a:gd name="T53" fmla="*/ 3 h 369"/>
                <a:gd name="T54" fmla="*/ 131 w 362"/>
                <a:gd name="T55" fmla="*/ 14 h 369"/>
                <a:gd name="T56" fmla="*/ 99 w 362"/>
                <a:gd name="T57" fmla="*/ 63 h 369"/>
                <a:gd name="T58" fmla="*/ 55 w 362"/>
                <a:gd name="T59" fmla="*/ 51 h 369"/>
                <a:gd name="T60" fmla="*/ 44 w 362"/>
                <a:gd name="T61" fmla="*/ 54 h 369"/>
                <a:gd name="T62" fmla="*/ 1 w 362"/>
                <a:gd name="T63" fmla="*/ 126 h 369"/>
                <a:gd name="T64" fmla="*/ 2 w 362"/>
                <a:gd name="T65" fmla="*/ 139 h 369"/>
                <a:gd name="T66" fmla="*/ 36 w 362"/>
                <a:gd name="T67" fmla="*/ 160 h 369"/>
                <a:gd name="T68" fmla="*/ 36 w 362"/>
                <a:gd name="T69" fmla="*/ 207 h 369"/>
                <a:gd name="T70" fmla="*/ 1 w 362"/>
                <a:gd name="T71" fmla="*/ 230 h 369"/>
                <a:gd name="T72" fmla="*/ 1 w 362"/>
                <a:gd name="T73" fmla="*/ 240 h 369"/>
                <a:gd name="T74" fmla="*/ 44 w 362"/>
                <a:gd name="T75" fmla="*/ 313 h 369"/>
                <a:gd name="T76" fmla="*/ 60 w 362"/>
                <a:gd name="T77" fmla="*/ 314 h 369"/>
                <a:gd name="T78" fmla="*/ 120 w 362"/>
                <a:gd name="T79" fmla="*/ 316 h 369"/>
                <a:gd name="T80" fmla="*/ 132 w 362"/>
                <a:gd name="T81" fmla="*/ 359 h 369"/>
                <a:gd name="T82" fmla="*/ 140 w 362"/>
                <a:gd name="T83" fmla="*/ 368 h 369"/>
                <a:gd name="T84" fmla="*/ 225 w 362"/>
                <a:gd name="T85" fmla="*/ 368 h 369"/>
                <a:gd name="T86" fmla="*/ 233 w 362"/>
                <a:gd name="T87" fmla="*/ 361 h 369"/>
                <a:gd name="T88" fmla="*/ 237 w 362"/>
                <a:gd name="T89" fmla="*/ 321 h 369"/>
                <a:gd name="T90" fmla="*/ 274 w 362"/>
                <a:gd name="T91" fmla="*/ 298 h 369"/>
                <a:gd name="T92" fmla="*/ 310 w 362"/>
                <a:gd name="T93" fmla="*/ 316 h 369"/>
                <a:gd name="T94" fmla="*/ 360 w 362"/>
                <a:gd name="T95" fmla="*/ 243 h 369"/>
                <a:gd name="T96" fmla="*/ 362 w 362"/>
                <a:gd name="T97" fmla="*/ 232 h 369"/>
                <a:gd name="T98" fmla="*/ 354 w 362"/>
                <a:gd name="T99" fmla="*/ 22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2" h="369">
                  <a:moveTo>
                    <a:pt x="181" y="255"/>
                  </a:moveTo>
                  <a:lnTo>
                    <a:pt x="174" y="254"/>
                  </a:lnTo>
                  <a:lnTo>
                    <a:pt x="166" y="253"/>
                  </a:lnTo>
                  <a:lnTo>
                    <a:pt x="160" y="252"/>
                  </a:lnTo>
                  <a:lnTo>
                    <a:pt x="153" y="249"/>
                  </a:lnTo>
                  <a:lnTo>
                    <a:pt x="147" y="247"/>
                  </a:lnTo>
                  <a:lnTo>
                    <a:pt x="141" y="243"/>
                  </a:lnTo>
                  <a:lnTo>
                    <a:pt x="135" y="238"/>
                  </a:lnTo>
                  <a:lnTo>
                    <a:pt x="131" y="234"/>
                  </a:lnTo>
                  <a:lnTo>
                    <a:pt x="125" y="229"/>
                  </a:lnTo>
                  <a:lnTo>
                    <a:pt x="122" y="223"/>
                  </a:lnTo>
                  <a:lnTo>
                    <a:pt x="118" y="218"/>
                  </a:lnTo>
                  <a:lnTo>
                    <a:pt x="115" y="212"/>
                  </a:lnTo>
                  <a:lnTo>
                    <a:pt x="113" y="205"/>
                  </a:lnTo>
                  <a:lnTo>
                    <a:pt x="110" y="198"/>
                  </a:lnTo>
                  <a:lnTo>
                    <a:pt x="109" y="190"/>
                  </a:lnTo>
                  <a:lnTo>
                    <a:pt x="109" y="183"/>
                  </a:lnTo>
                  <a:lnTo>
                    <a:pt x="109" y="176"/>
                  </a:lnTo>
                  <a:lnTo>
                    <a:pt x="110" y="169"/>
                  </a:lnTo>
                  <a:lnTo>
                    <a:pt x="113" y="162"/>
                  </a:lnTo>
                  <a:lnTo>
                    <a:pt x="115" y="156"/>
                  </a:lnTo>
                  <a:lnTo>
                    <a:pt x="118" y="149"/>
                  </a:lnTo>
                  <a:lnTo>
                    <a:pt x="122" y="143"/>
                  </a:lnTo>
                  <a:lnTo>
                    <a:pt x="125" y="138"/>
                  </a:lnTo>
                  <a:lnTo>
                    <a:pt x="131" y="132"/>
                  </a:lnTo>
                  <a:lnTo>
                    <a:pt x="135" y="128"/>
                  </a:lnTo>
                  <a:lnTo>
                    <a:pt x="141" y="124"/>
                  </a:lnTo>
                  <a:lnTo>
                    <a:pt x="147" y="121"/>
                  </a:lnTo>
                  <a:lnTo>
                    <a:pt x="153" y="117"/>
                  </a:lnTo>
                  <a:lnTo>
                    <a:pt x="160" y="114"/>
                  </a:lnTo>
                  <a:lnTo>
                    <a:pt x="166" y="113"/>
                  </a:lnTo>
                  <a:lnTo>
                    <a:pt x="174" y="112"/>
                  </a:lnTo>
                  <a:lnTo>
                    <a:pt x="181" y="111"/>
                  </a:lnTo>
                  <a:lnTo>
                    <a:pt x="189" y="112"/>
                  </a:lnTo>
                  <a:lnTo>
                    <a:pt x="195" y="113"/>
                  </a:lnTo>
                  <a:lnTo>
                    <a:pt x="202" y="114"/>
                  </a:lnTo>
                  <a:lnTo>
                    <a:pt x="209" y="117"/>
                  </a:lnTo>
                  <a:lnTo>
                    <a:pt x="215" y="121"/>
                  </a:lnTo>
                  <a:lnTo>
                    <a:pt x="221" y="124"/>
                  </a:lnTo>
                  <a:lnTo>
                    <a:pt x="226" y="128"/>
                  </a:lnTo>
                  <a:lnTo>
                    <a:pt x="231" y="132"/>
                  </a:lnTo>
                  <a:lnTo>
                    <a:pt x="236" y="138"/>
                  </a:lnTo>
                  <a:lnTo>
                    <a:pt x="240" y="143"/>
                  </a:lnTo>
                  <a:lnTo>
                    <a:pt x="244" y="149"/>
                  </a:lnTo>
                  <a:lnTo>
                    <a:pt x="247" y="156"/>
                  </a:lnTo>
                  <a:lnTo>
                    <a:pt x="250" y="162"/>
                  </a:lnTo>
                  <a:lnTo>
                    <a:pt x="251" y="169"/>
                  </a:lnTo>
                  <a:lnTo>
                    <a:pt x="252" y="176"/>
                  </a:lnTo>
                  <a:lnTo>
                    <a:pt x="253" y="183"/>
                  </a:lnTo>
                  <a:lnTo>
                    <a:pt x="252" y="190"/>
                  </a:lnTo>
                  <a:lnTo>
                    <a:pt x="251" y="198"/>
                  </a:lnTo>
                  <a:lnTo>
                    <a:pt x="250" y="205"/>
                  </a:lnTo>
                  <a:lnTo>
                    <a:pt x="247" y="212"/>
                  </a:lnTo>
                  <a:lnTo>
                    <a:pt x="244" y="218"/>
                  </a:lnTo>
                  <a:lnTo>
                    <a:pt x="240" y="223"/>
                  </a:lnTo>
                  <a:lnTo>
                    <a:pt x="236" y="229"/>
                  </a:lnTo>
                  <a:lnTo>
                    <a:pt x="231" y="234"/>
                  </a:lnTo>
                  <a:lnTo>
                    <a:pt x="226" y="238"/>
                  </a:lnTo>
                  <a:lnTo>
                    <a:pt x="221" y="243"/>
                  </a:lnTo>
                  <a:lnTo>
                    <a:pt x="215" y="247"/>
                  </a:lnTo>
                  <a:lnTo>
                    <a:pt x="209" y="249"/>
                  </a:lnTo>
                  <a:lnTo>
                    <a:pt x="202" y="252"/>
                  </a:lnTo>
                  <a:lnTo>
                    <a:pt x="195" y="253"/>
                  </a:lnTo>
                  <a:lnTo>
                    <a:pt x="189" y="254"/>
                  </a:lnTo>
                  <a:lnTo>
                    <a:pt x="181" y="255"/>
                  </a:lnTo>
                  <a:close/>
                  <a:moveTo>
                    <a:pt x="354" y="223"/>
                  </a:moveTo>
                  <a:lnTo>
                    <a:pt x="327" y="207"/>
                  </a:lnTo>
                  <a:lnTo>
                    <a:pt x="328" y="195"/>
                  </a:lnTo>
                  <a:lnTo>
                    <a:pt x="328" y="183"/>
                  </a:lnTo>
                  <a:lnTo>
                    <a:pt x="328" y="172"/>
                  </a:lnTo>
                  <a:lnTo>
                    <a:pt x="327" y="160"/>
                  </a:lnTo>
                  <a:lnTo>
                    <a:pt x="354" y="144"/>
                  </a:lnTo>
                  <a:lnTo>
                    <a:pt x="357" y="143"/>
                  </a:lnTo>
                  <a:lnTo>
                    <a:pt x="359" y="141"/>
                  </a:lnTo>
                  <a:lnTo>
                    <a:pt x="360" y="139"/>
                  </a:lnTo>
                  <a:lnTo>
                    <a:pt x="361" y="136"/>
                  </a:lnTo>
                  <a:lnTo>
                    <a:pt x="362" y="132"/>
                  </a:lnTo>
                  <a:lnTo>
                    <a:pt x="362" y="129"/>
                  </a:lnTo>
                  <a:lnTo>
                    <a:pt x="361" y="126"/>
                  </a:lnTo>
                  <a:lnTo>
                    <a:pt x="360" y="124"/>
                  </a:lnTo>
                  <a:lnTo>
                    <a:pt x="322" y="59"/>
                  </a:lnTo>
                  <a:lnTo>
                    <a:pt x="320" y="56"/>
                  </a:lnTo>
                  <a:lnTo>
                    <a:pt x="318" y="54"/>
                  </a:lnTo>
                  <a:lnTo>
                    <a:pt x="316" y="53"/>
                  </a:lnTo>
                  <a:lnTo>
                    <a:pt x="313" y="51"/>
                  </a:lnTo>
                  <a:lnTo>
                    <a:pt x="309" y="51"/>
                  </a:lnTo>
                  <a:lnTo>
                    <a:pt x="307" y="51"/>
                  </a:lnTo>
                  <a:lnTo>
                    <a:pt x="304" y="52"/>
                  </a:lnTo>
                  <a:lnTo>
                    <a:pt x="301" y="53"/>
                  </a:lnTo>
                  <a:lnTo>
                    <a:pt x="274" y="69"/>
                  </a:lnTo>
                  <a:lnTo>
                    <a:pt x="266" y="63"/>
                  </a:lnTo>
                  <a:lnTo>
                    <a:pt x="256" y="56"/>
                  </a:lnTo>
                  <a:lnTo>
                    <a:pt x="246" y="51"/>
                  </a:lnTo>
                  <a:lnTo>
                    <a:pt x="237" y="47"/>
                  </a:lnTo>
                  <a:lnTo>
                    <a:pt x="237" y="14"/>
                  </a:lnTo>
                  <a:lnTo>
                    <a:pt x="236" y="10"/>
                  </a:lnTo>
                  <a:lnTo>
                    <a:pt x="236" y="8"/>
                  </a:lnTo>
                  <a:lnTo>
                    <a:pt x="233" y="5"/>
                  </a:lnTo>
                  <a:lnTo>
                    <a:pt x="232" y="3"/>
                  </a:lnTo>
                  <a:lnTo>
                    <a:pt x="229" y="2"/>
                  </a:lnTo>
                  <a:lnTo>
                    <a:pt x="227" y="1"/>
                  </a:lnTo>
                  <a:lnTo>
                    <a:pt x="224" y="0"/>
                  </a:lnTo>
                  <a:lnTo>
                    <a:pt x="222" y="0"/>
                  </a:lnTo>
                  <a:lnTo>
                    <a:pt x="146" y="0"/>
                  </a:lnTo>
                  <a:lnTo>
                    <a:pt x="143" y="0"/>
                  </a:lnTo>
                  <a:lnTo>
                    <a:pt x="140" y="1"/>
                  </a:lnTo>
                  <a:lnTo>
                    <a:pt x="137" y="2"/>
                  </a:lnTo>
                  <a:lnTo>
                    <a:pt x="135" y="3"/>
                  </a:lnTo>
                  <a:lnTo>
                    <a:pt x="134" y="5"/>
                  </a:lnTo>
                  <a:lnTo>
                    <a:pt x="132" y="8"/>
                  </a:lnTo>
                  <a:lnTo>
                    <a:pt x="132" y="10"/>
                  </a:lnTo>
                  <a:lnTo>
                    <a:pt x="131" y="14"/>
                  </a:lnTo>
                  <a:lnTo>
                    <a:pt x="131" y="47"/>
                  </a:lnTo>
                  <a:lnTo>
                    <a:pt x="120" y="52"/>
                  </a:lnTo>
                  <a:lnTo>
                    <a:pt x="109" y="57"/>
                  </a:lnTo>
                  <a:lnTo>
                    <a:pt x="99" y="63"/>
                  </a:lnTo>
                  <a:lnTo>
                    <a:pt x="90" y="69"/>
                  </a:lnTo>
                  <a:lnTo>
                    <a:pt x="61" y="53"/>
                  </a:lnTo>
                  <a:lnTo>
                    <a:pt x="58" y="52"/>
                  </a:lnTo>
                  <a:lnTo>
                    <a:pt x="55" y="51"/>
                  </a:lnTo>
                  <a:lnTo>
                    <a:pt x="53" y="51"/>
                  </a:lnTo>
                  <a:lnTo>
                    <a:pt x="49" y="51"/>
                  </a:lnTo>
                  <a:lnTo>
                    <a:pt x="47" y="52"/>
                  </a:lnTo>
                  <a:lnTo>
                    <a:pt x="44" y="54"/>
                  </a:lnTo>
                  <a:lnTo>
                    <a:pt x="42" y="56"/>
                  </a:lnTo>
                  <a:lnTo>
                    <a:pt x="41" y="59"/>
                  </a:lnTo>
                  <a:lnTo>
                    <a:pt x="2" y="124"/>
                  </a:lnTo>
                  <a:lnTo>
                    <a:pt x="1" y="126"/>
                  </a:lnTo>
                  <a:lnTo>
                    <a:pt x="0" y="129"/>
                  </a:lnTo>
                  <a:lnTo>
                    <a:pt x="0" y="132"/>
                  </a:lnTo>
                  <a:lnTo>
                    <a:pt x="1" y="136"/>
                  </a:lnTo>
                  <a:lnTo>
                    <a:pt x="2" y="139"/>
                  </a:lnTo>
                  <a:lnTo>
                    <a:pt x="3" y="141"/>
                  </a:lnTo>
                  <a:lnTo>
                    <a:pt x="6" y="143"/>
                  </a:lnTo>
                  <a:lnTo>
                    <a:pt x="8" y="144"/>
                  </a:lnTo>
                  <a:lnTo>
                    <a:pt x="36" y="160"/>
                  </a:lnTo>
                  <a:lnTo>
                    <a:pt x="34" y="172"/>
                  </a:lnTo>
                  <a:lnTo>
                    <a:pt x="34" y="183"/>
                  </a:lnTo>
                  <a:lnTo>
                    <a:pt x="34" y="195"/>
                  </a:lnTo>
                  <a:lnTo>
                    <a:pt x="36" y="207"/>
                  </a:lnTo>
                  <a:lnTo>
                    <a:pt x="8" y="223"/>
                  </a:lnTo>
                  <a:lnTo>
                    <a:pt x="6" y="224"/>
                  </a:lnTo>
                  <a:lnTo>
                    <a:pt x="3" y="227"/>
                  </a:lnTo>
                  <a:lnTo>
                    <a:pt x="1" y="230"/>
                  </a:lnTo>
                  <a:lnTo>
                    <a:pt x="0" y="233"/>
                  </a:lnTo>
                  <a:lnTo>
                    <a:pt x="0" y="235"/>
                  </a:lnTo>
                  <a:lnTo>
                    <a:pt x="0" y="237"/>
                  </a:lnTo>
                  <a:lnTo>
                    <a:pt x="1" y="240"/>
                  </a:lnTo>
                  <a:lnTo>
                    <a:pt x="2" y="243"/>
                  </a:lnTo>
                  <a:lnTo>
                    <a:pt x="40" y="309"/>
                  </a:lnTo>
                  <a:lnTo>
                    <a:pt x="42" y="311"/>
                  </a:lnTo>
                  <a:lnTo>
                    <a:pt x="44" y="313"/>
                  </a:lnTo>
                  <a:lnTo>
                    <a:pt x="46" y="314"/>
                  </a:lnTo>
                  <a:lnTo>
                    <a:pt x="48" y="315"/>
                  </a:lnTo>
                  <a:lnTo>
                    <a:pt x="55" y="316"/>
                  </a:lnTo>
                  <a:lnTo>
                    <a:pt x="60" y="314"/>
                  </a:lnTo>
                  <a:lnTo>
                    <a:pt x="90" y="297"/>
                  </a:lnTo>
                  <a:lnTo>
                    <a:pt x="99" y="304"/>
                  </a:lnTo>
                  <a:lnTo>
                    <a:pt x="109" y="310"/>
                  </a:lnTo>
                  <a:lnTo>
                    <a:pt x="120" y="316"/>
                  </a:lnTo>
                  <a:lnTo>
                    <a:pt x="131" y="321"/>
                  </a:lnTo>
                  <a:lnTo>
                    <a:pt x="131" y="354"/>
                  </a:lnTo>
                  <a:lnTo>
                    <a:pt x="132" y="356"/>
                  </a:lnTo>
                  <a:lnTo>
                    <a:pt x="132" y="359"/>
                  </a:lnTo>
                  <a:lnTo>
                    <a:pt x="134" y="361"/>
                  </a:lnTo>
                  <a:lnTo>
                    <a:pt x="135" y="363"/>
                  </a:lnTo>
                  <a:lnTo>
                    <a:pt x="137" y="366"/>
                  </a:lnTo>
                  <a:lnTo>
                    <a:pt x="140" y="368"/>
                  </a:lnTo>
                  <a:lnTo>
                    <a:pt x="143" y="368"/>
                  </a:lnTo>
                  <a:lnTo>
                    <a:pt x="146" y="369"/>
                  </a:lnTo>
                  <a:lnTo>
                    <a:pt x="222" y="369"/>
                  </a:lnTo>
                  <a:lnTo>
                    <a:pt x="225" y="368"/>
                  </a:lnTo>
                  <a:lnTo>
                    <a:pt x="227" y="368"/>
                  </a:lnTo>
                  <a:lnTo>
                    <a:pt x="229" y="366"/>
                  </a:lnTo>
                  <a:lnTo>
                    <a:pt x="232" y="363"/>
                  </a:lnTo>
                  <a:lnTo>
                    <a:pt x="233" y="361"/>
                  </a:lnTo>
                  <a:lnTo>
                    <a:pt x="236" y="359"/>
                  </a:lnTo>
                  <a:lnTo>
                    <a:pt x="236" y="356"/>
                  </a:lnTo>
                  <a:lnTo>
                    <a:pt x="237" y="354"/>
                  </a:lnTo>
                  <a:lnTo>
                    <a:pt x="237" y="321"/>
                  </a:lnTo>
                  <a:lnTo>
                    <a:pt x="246" y="316"/>
                  </a:lnTo>
                  <a:lnTo>
                    <a:pt x="256" y="311"/>
                  </a:lnTo>
                  <a:lnTo>
                    <a:pt x="266" y="305"/>
                  </a:lnTo>
                  <a:lnTo>
                    <a:pt x="274" y="298"/>
                  </a:lnTo>
                  <a:lnTo>
                    <a:pt x="302" y="313"/>
                  </a:lnTo>
                  <a:lnTo>
                    <a:pt x="305" y="315"/>
                  </a:lnTo>
                  <a:lnTo>
                    <a:pt x="307" y="315"/>
                  </a:lnTo>
                  <a:lnTo>
                    <a:pt x="310" y="316"/>
                  </a:lnTo>
                  <a:lnTo>
                    <a:pt x="314" y="316"/>
                  </a:lnTo>
                  <a:lnTo>
                    <a:pt x="319" y="313"/>
                  </a:lnTo>
                  <a:lnTo>
                    <a:pt x="322" y="309"/>
                  </a:lnTo>
                  <a:lnTo>
                    <a:pt x="360" y="243"/>
                  </a:lnTo>
                  <a:lnTo>
                    <a:pt x="362" y="240"/>
                  </a:lnTo>
                  <a:lnTo>
                    <a:pt x="362" y="237"/>
                  </a:lnTo>
                  <a:lnTo>
                    <a:pt x="362" y="234"/>
                  </a:lnTo>
                  <a:lnTo>
                    <a:pt x="362" y="232"/>
                  </a:lnTo>
                  <a:lnTo>
                    <a:pt x="361" y="229"/>
                  </a:lnTo>
                  <a:lnTo>
                    <a:pt x="359" y="227"/>
                  </a:lnTo>
                  <a:lnTo>
                    <a:pt x="357" y="224"/>
                  </a:lnTo>
                  <a:lnTo>
                    <a:pt x="354"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grpSp>
      <p:sp>
        <p:nvSpPr>
          <p:cNvPr id="52" name="Freeform 1676" descr="Icon of check box. ">
            <a:extLst>
              <a:ext uri="{FF2B5EF4-FFF2-40B4-BE49-F238E27FC236}">
                <a16:creationId xmlns:a16="http://schemas.microsoft.com/office/drawing/2014/main" id="{75D4FE84-E85B-3C04-F7E6-577C080FBE94}"/>
              </a:ext>
            </a:extLst>
          </p:cNvPr>
          <p:cNvSpPr>
            <a:spLocks noEditPoints="1"/>
          </p:cNvSpPr>
          <p:nvPr>
            <p:custDataLst>
              <p:tags r:id="rId17"/>
            </p:custDataLst>
          </p:nvPr>
        </p:nvSpPr>
        <p:spPr bwMode="auto">
          <a:xfrm>
            <a:off x="7684158" y="4093807"/>
            <a:ext cx="216099" cy="216099"/>
          </a:xfrm>
          <a:custGeom>
            <a:avLst/>
            <a:gdLst>
              <a:gd name="T0" fmla="*/ 374 w 719"/>
              <a:gd name="T1" fmla="*/ 267 h 719"/>
              <a:gd name="T2" fmla="*/ 366 w 719"/>
              <a:gd name="T3" fmla="*/ 263 h 719"/>
              <a:gd name="T4" fmla="*/ 362 w 719"/>
              <a:gd name="T5" fmla="*/ 254 h 719"/>
              <a:gd name="T6" fmla="*/ 366 w 719"/>
              <a:gd name="T7" fmla="*/ 247 h 719"/>
              <a:gd name="T8" fmla="*/ 374 w 719"/>
              <a:gd name="T9" fmla="*/ 243 h 719"/>
              <a:gd name="T10" fmla="*/ 621 w 719"/>
              <a:gd name="T11" fmla="*/ 244 h 719"/>
              <a:gd name="T12" fmla="*/ 627 w 719"/>
              <a:gd name="T13" fmla="*/ 250 h 719"/>
              <a:gd name="T14" fmla="*/ 627 w 719"/>
              <a:gd name="T15" fmla="*/ 260 h 719"/>
              <a:gd name="T16" fmla="*/ 621 w 719"/>
              <a:gd name="T17" fmla="*/ 265 h 719"/>
              <a:gd name="T18" fmla="*/ 616 w 719"/>
              <a:gd name="T19" fmla="*/ 528 h 719"/>
              <a:gd name="T20" fmla="*/ 370 w 719"/>
              <a:gd name="T21" fmla="*/ 527 h 719"/>
              <a:gd name="T22" fmla="*/ 363 w 719"/>
              <a:gd name="T23" fmla="*/ 521 h 719"/>
              <a:gd name="T24" fmla="*/ 363 w 719"/>
              <a:gd name="T25" fmla="*/ 512 h 719"/>
              <a:gd name="T26" fmla="*/ 370 w 719"/>
              <a:gd name="T27" fmla="*/ 505 h 719"/>
              <a:gd name="T28" fmla="*/ 616 w 719"/>
              <a:gd name="T29" fmla="*/ 504 h 719"/>
              <a:gd name="T30" fmla="*/ 625 w 719"/>
              <a:gd name="T31" fmla="*/ 507 h 719"/>
              <a:gd name="T32" fmla="*/ 628 w 719"/>
              <a:gd name="T33" fmla="*/ 516 h 719"/>
              <a:gd name="T34" fmla="*/ 625 w 719"/>
              <a:gd name="T35" fmla="*/ 525 h 719"/>
              <a:gd name="T36" fmla="*/ 616 w 719"/>
              <a:gd name="T37" fmla="*/ 528 h 719"/>
              <a:gd name="T38" fmla="*/ 171 w 719"/>
              <a:gd name="T39" fmla="*/ 279 h 719"/>
              <a:gd name="T40" fmla="*/ 164 w 719"/>
              <a:gd name="T41" fmla="*/ 282 h 719"/>
              <a:gd name="T42" fmla="*/ 155 w 719"/>
              <a:gd name="T43" fmla="*/ 279 h 719"/>
              <a:gd name="T44" fmla="*/ 92 w 719"/>
              <a:gd name="T45" fmla="*/ 214 h 719"/>
              <a:gd name="T46" fmla="*/ 92 w 719"/>
              <a:gd name="T47" fmla="*/ 205 h 719"/>
              <a:gd name="T48" fmla="*/ 98 w 719"/>
              <a:gd name="T49" fmla="*/ 198 h 719"/>
              <a:gd name="T50" fmla="*/ 107 w 719"/>
              <a:gd name="T51" fmla="*/ 198 h 719"/>
              <a:gd name="T52" fmla="*/ 164 w 719"/>
              <a:gd name="T53" fmla="*/ 253 h 719"/>
              <a:gd name="T54" fmla="*/ 309 w 719"/>
              <a:gd name="T55" fmla="*/ 109 h 719"/>
              <a:gd name="T56" fmla="*/ 318 w 719"/>
              <a:gd name="T57" fmla="*/ 109 h 719"/>
              <a:gd name="T58" fmla="*/ 325 w 719"/>
              <a:gd name="T59" fmla="*/ 114 h 719"/>
              <a:gd name="T60" fmla="*/ 325 w 719"/>
              <a:gd name="T61" fmla="*/ 124 h 719"/>
              <a:gd name="T62" fmla="*/ 323 w 719"/>
              <a:gd name="T63" fmla="*/ 414 h 719"/>
              <a:gd name="T64" fmla="*/ 168 w 719"/>
              <a:gd name="T65" fmla="*/ 568 h 719"/>
              <a:gd name="T66" fmla="*/ 158 w 719"/>
              <a:gd name="T67" fmla="*/ 568 h 719"/>
              <a:gd name="T68" fmla="*/ 94 w 719"/>
              <a:gd name="T69" fmla="*/ 505 h 719"/>
              <a:gd name="T70" fmla="*/ 91 w 719"/>
              <a:gd name="T71" fmla="*/ 497 h 719"/>
              <a:gd name="T72" fmla="*/ 94 w 719"/>
              <a:gd name="T73" fmla="*/ 488 h 719"/>
              <a:gd name="T74" fmla="*/ 103 w 719"/>
              <a:gd name="T75" fmla="*/ 485 h 719"/>
              <a:gd name="T76" fmla="*/ 111 w 719"/>
              <a:gd name="T77" fmla="*/ 488 h 719"/>
              <a:gd name="T78" fmla="*/ 306 w 719"/>
              <a:gd name="T79" fmla="*/ 397 h 719"/>
              <a:gd name="T80" fmla="*/ 314 w 719"/>
              <a:gd name="T81" fmla="*/ 394 h 719"/>
              <a:gd name="T82" fmla="*/ 323 w 719"/>
              <a:gd name="T83" fmla="*/ 398 h 719"/>
              <a:gd name="T84" fmla="*/ 326 w 719"/>
              <a:gd name="T85" fmla="*/ 406 h 719"/>
              <a:gd name="T86" fmla="*/ 323 w 719"/>
              <a:gd name="T87" fmla="*/ 414 h 719"/>
              <a:gd name="T88" fmla="*/ 12 w 719"/>
              <a:gd name="T89" fmla="*/ 0 h 719"/>
              <a:gd name="T90" fmla="*/ 3 w 719"/>
              <a:gd name="T91" fmla="*/ 5 h 719"/>
              <a:gd name="T92" fmla="*/ 0 w 719"/>
              <a:gd name="T93" fmla="*/ 13 h 719"/>
              <a:gd name="T94" fmla="*/ 1 w 719"/>
              <a:gd name="T95" fmla="*/ 713 h 719"/>
              <a:gd name="T96" fmla="*/ 8 w 719"/>
              <a:gd name="T97" fmla="*/ 719 h 719"/>
              <a:gd name="T98" fmla="*/ 707 w 719"/>
              <a:gd name="T99" fmla="*/ 719 h 719"/>
              <a:gd name="T100" fmla="*/ 716 w 719"/>
              <a:gd name="T101" fmla="*/ 716 h 719"/>
              <a:gd name="T102" fmla="*/ 719 w 719"/>
              <a:gd name="T103" fmla="*/ 707 h 719"/>
              <a:gd name="T104" fmla="*/ 718 w 719"/>
              <a:gd name="T105" fmla="*/ 8 h 719"/>
              <a:gd name="T106" fmla="*/ 711 w 719"/>
              <a:gd name="T107" fmla="*/ 2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19" h="719">
                <a:moveTo>
                  <a:pt x="616" y="267"/>
                </a:moveTo>
                <a:lnTo>
                  <a:pt x="374" y="267"/>
                </a:lnTo>
                <a:lnTo>
                  <a:pt x="370" y="265"/>
                </a:lnTo>
                <a:lnTo>
                  <a:pt x="366" y="263"/>
                </a:lnTo>
                <a:lnTo>
                  <a:pt x="363" y="260"/>
                </a:lnTo>
                <a:lnTo>
                  <a:pt x="362" y="254"/>
                </a:lnTo>
                <a:lnTo>
                  <a:pt x="363" y="250"/>
                </a:lnTo>
                <a:lnTo>
                  <a:pt x="366" y="247"/>
                </a:lnTo>
                <a:lnTo>
                  <a:pt x="370" y="244"/>
                </a:lnTo>
                <a:lnTo>
                  <a:pt x="374" y="243"/>
                </a:lnTo>
                <a:lnTo>
                  <a:pt x="616" y="243"/>
                </a:lnTo>
                <a:lnTo>
                  <a:pt x="621" y="244"/>
                </a:lnTo>
                <a:lnTo>
                  <a:pt x="625" y="247"/>
                </a:lnTo>
                <a:lnTo>
                  <a:pt x="627" y="250"/>
                </a:lnTo>
                <a:lnTo>
                  <a:pt x="628" y="254"/>
                </a:lnTo>
                <a:lnTo>
                  <a:pt x="627" y="260"/>
                </a:lnTo>
                <a:lnTo>
                  <a:pt x="625" y="263"/>
                </a:lnTo>
                <a:lnTo>
                  <a:pt x="621" y="265"/>
                </a:lnTo>
                <a:lnTo>
                  <a:pt x="616" y="267"/>
                </a:lnTo>
                <a:close/>
                <a:moveTo>
                  <a:pt x="616" y="528"/>
                </a:moveTo>
                <a:lnTo>
                  <a:pt x="374" y="528"/>
                </a:lnTo>
                <a:lnTo>
                  <a:pt x="370" y="527"/>
                </a:lnTo>
                <a:lnTo>
                  <a:pt x="366" y="525"/>
                </a:lnTo>
                <a:lnTo>
                  <a:pt x="363" y="521"/>
                </a:lnTo>
                <a:lnTo>
                  <a:pt x="362" y="516"/>
                </a:lnTo>
                <a:lnTo>
                  <a:pt x="363" y="512"/>
                </a:lnTo>
                <a:lnTo>
                  <a:pt x="366" y="507"/>
                </a:lnTo>
                <a:lnTo>
                  <a:pt x="370" y="505"/>
                </a:lnTo>
                <a:lnTo>
                  <a:pt x="374" y="504"/>
                </a:lnTo>
                <a:lnTo>
                  <a:pt x="616" y="504"/>
                </a:lnTo>
                <a:lnTo>
                  <a:pt x="621" y="505"/>
                </a:lnTo>
                <a:lnTo>
                  <a:pt x="625" y="507"/>
                </a:lnTo>
                <a:lnTo>
                  <a:pt x="627" y="512"/>
                </a:lnTo>
                <a:lnTo>
                  <a:pt x="628" y="516"/>
                </a:lnTo>
                <a:lnTo>
                  <a:pt x="627" y="521"/>
                </a:lnTo>
                <a:lnTo>
                  <a:pt x="625" y="525"/>
                </a:lnTo>
                <a:lnTo>
                  <a:pt x="621" y="527"/>
                </a:lnTo>
                <a:lnTo>
                  <a:pt x="616" y="528"/>
                </a:lnTo>
                <a:close/>
                <a:moveTo>
                  <a:pt x="323" y="127"/>
                </a:moveTo>
                <a:lnTo>
                  <a:pt x="171" y="279"/>
                </a:lnTo>
                <a:lnTo>
                  <a:pt x="168" y="282"/>
                </a:lnTo>
                <a:lnTo>
                  <a:pt x="164" y="282"/>
                </a:lnTo>
                <a:lnTo>
                  <a:pt x="158" y="282"/>
                </a:lnTo>
                <a:lnTo>
                  <a:pt x="155" y="279"/>
                </a:lnTo>
                <a:lnTo>
                  <a:pt x="94" y="218"/>
                </a:lnTo>
                <a:lnTo>
                  <a:pt x="92" y="214"/>
                </a:lnTo>
                <a:lnTo>
                  <a:pt x="91" y="209"/>
                </a:lnTo>
                <a:lnTo>
                  <a:pt x="92" y="205"/>
                </a:lnTo>
                <a:lnTo>
                  <a:pt x="94" y="201"/>
                </a:lnTo>
                <a:lnTo>
                  <a:pt x="98" y="198"/>
                </a:lnTo>
                <a:lnTo>
                  <a:pt x="103" y="197"/>
                </a:lnTo>
                <a:lnTo>
                  <a:pt x="107" y="198"/>
                </a:lnTo>
                <a:lnTo>
                  <a:pt x="111" y="201"/>
                </a:lnTo>
                <a:lnTo>
                  <a:pt x="164" y="253"/>
                </a:lnTo>
                <a:lnTo>
                  <a:pt x="306" y="111"/>
                </a:lnTo>
                <a:lnTo>
                  <a:pt x="309" y="109"/>
                </a:lnTo>
                <a:lnTo>
                  <a:pt x="314" y="108"/>
                </a:lnTo>
                <a:lnTo>
                  <a:pt x="318" y="109"/>
                </a:lnTo>
                <a:lnTo>
                  <a:pt x="323" y="111"/>
                </a:lnTo>
                <a:lnTo>
                  <a:pt x="325" y="114"/>
                </a:lnTo>
                <a:lnTo>
                  <a:pt x="326" y="119"/>
                </a:lnTo>
                <a:lnTo>
                  <a:pt x="325" y="124"/>
                </a:lnTo>
                <a:lnTo>
                  <a:pt x="323" y="127"/>
                </a:lnTo>
                <a:close/>
                <a:moveTo>
                  <a:pt x="323" y="414"/>
                </a:moveTo>
                <a:lnTo>
                  <a:pt x="171" y="565"/>
                </a:lnTo>
                <a:lnTo>
                  <a:pt x="168" y="568"/>
                </a:lnTo>
                <a:lnTo>
                  <a:pt x="164" y="569"/>
                </a:lnTo>
                <a:lnTo>
                  <a:pt x="158" y="568"/>
                </a:lnTo>
                <a:lnTo>
                  <a:pt x="155" y="565"/>
                </a:lnTo>
                <a:lnTo>
                  <a:pt x="94" y="505"/>
                </a:lnTo>
                <a:lnTo>
                  <a:pt x="92" y="502"/>
                </a:lnTo>
                <a:lnTo>
                  <a:pt x="91" y="497"/>
                </a:lnTo>
                <a:lnTo>
                  <a:pt x="92" y="493"/>
                </a:lnTo>
                <a:lnTo>
                  <a:pt x="94" y="488"/>
                </a:lnTo>
                <a:lnTo>
                  <a:pt x="98" y="486"/>
                </a:lnTo>
                <a:lnTo>
                  <a:pt x="103" y="485"/>
                </a:lnTo>
                <a:lnTo>
                  <a:pt x="107" y="486"/>
                </a:lnTo>
                <a:lnTo>
                  <a:pt x="111" y="488"/>
                </a:lnTo>
                <a:lnTo>
                  <a:pt x="164" y="540"/>
                </a:lnTo>
                <a:lnTo>
                  <a:pt x="306" y="397"/>
                </a:lnTo>
                <a:lnTo>
                  <a:pt x="309" y="395"/>
                </a:lnTo>
                <a:lnTo>
                  <a:pt x="314" y="394"/>
                </a:lnTo>
                <a:lnTo>
                  <a:pt x="318" y="395"/>
                </a:lnTo>
                <a:lnTo>
                  <a:pt x="323" y="398"/>
                </a:lnTo>
                <a:lnTo>
                  <a:pt x="325" y="401"/>
                </a:lnTo>
                <a:lnTo>
                  <a:pt x="326" y="406"/>
                </a:lnTo>
                <a:lnTo>
                  <a:pt x="325" y="410"/>
                </a:lnTo>
                <a:lnTo>
                  <a:pt x="323" y="414"/>
                </a:lnTo>
                <a:close/>
                <a:moveTo>
                  <a:pt x="707" y="0"/>
                </a:moveTo>
                <a:lnTo>
                  <a:pt x="12" y="0"/>
                </a:lnTo>
                <a:lnTo>
                  <a:pt x="8" y="2"/>
                </a:lnTo>
                <a:lnTo>
                  <a:pt x="3" y="5"/>
                </a:lnTo>
                <a:lnTo>
                  <a:pt x="1" y="8"/>
                </a:lnTo>
                <a:lnTo>
                  <a:pt x="0" y="13"/>
                </a:lnTo>
                <a:lnTo>
                  <a:pt x="0" y="707"/>
                </a:lnTo>
                <a:lnTo>
                  <a:pt x="1" y="713"/>
                </a:lnTo>
                <a:lnTo>
                  <a:pt x="3" y="716"/>
                </a:lnTo>
                <a:lnTo>
                  <a:pt x="8" y="719"/>
                </a:lnTo>
                <a:lnTo>
                  <a:pt x="12" y="719"/>
                </a:lnTo>
                <a:lnTo>
                  <a:pt x="707" y="719"/>
                </a:lnTo>
                <a:lnTo>
                  <a:pt x="711" y="719"/>
                </a:lnTo>
                <a:lnTo>
                  <a:pt x="716" y="716"/>
                </a:lnTo>
                <a:lnTo>
                  <a:pt x="718" y="713"/>
                </a:lnTo>
                <a:lnTo>
                  <a:pt x="719" y="707"/>
                </a:lnTo>
                <a:lnTo>
                  <a:pt x="719" y="13"/>
                </a:lnTo>
                <a:lnTo>
                  <a:pt x="718" y="8"/>
                </a:lnTo>
                <a:lnTo>
                  <a:pt x="716" y="5"/>
                </a:lnTo>
                <a:lnTo>
                  <a:pt x="711" y="2"/>
                </a:lnTo>
                <a:lnTo>
                  <a:pt x="707" y="0"/>
                </a:lnTo>
                <a:close/>
              </a:path>
            </a:pathLst>
          </a:custGeom>
          <a:solidFill>
            <a:schemeClr val="bg1"/>
          </a:solidFill>
          <a:ln>
            <a:noFill/>
          </a:ln>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grpSp>
        <p:nvGrpSpPr>
          <p:cNvPr id="53" name="Group 52" descr="Icon of money. ">
            <a:extLst>
              <a:ext uri="{FF2B5EF4-FFF2-40B4-BE49-F238E27FC236}">
                <a16:creationId xmlns:a16="http://schemas.microsoft.com/office/drawing/2014/main" id="{7AB8C51D-6E69-5770-1D07-7C3E97A0B9F9}"/>
              </a:ext>
            </a:extLst>
          </p:cNvPr>
          <p:cNvGrpSpPr/>
          <p:nvPr>
            <p:custDataLst>
              <p:tags r:id="rId18"/>
            </p:custDataLst>
          </p:nvPr>
        </p:nvGrpSpPr>
        <p:grpSpPr>
          <a:xfrm>
            <a:off x="5598965" y="5385989"/>
            <a:ext cx="237709" cy="239029"/>
            <a:chOff x="3746500" y="1344613"/>
            <a:chExt cx="285750" cy="287338"/>
          </a:xfrm>
          <a:solidFill>
            <a:schemeClr val="bg1"/>
          </a:solidFill>
        </p:grpSpPr>
        <p:sp>
          <p:nvSpPr>
            <p:cNvPr id="54" name="Freeform 497">
              <a:extLst>
                <a:ext uri="{FF2B5EF4-FFF2-40B4-BE49-F238E27FC236}">
                  <a16:creationId xmlns:a16="http://schemas.microsoft.com/office/drawing/2014/main" id="{112F4500-C681-B4EC-FDDB-253D9740C5DA}"/>
                </a:ext>
              </a:extLst>
            </p:cNvPr>
            <p:cNvSpPr>
              <a:spLocks/>
            </p:cNvSpPr>
            <p:nvPr/>
          </p:nvSpPr>
          <p:spPr bwMode="auto">
            <a:xfrm>
              <a:off x="3746500" y="1344613"/>
              <a:ext cx="285750" cy="182563"/>
            </a:xfrm>
            <a:custGeom>
              <a:avLst/>
              <a:gdLst>
                <a:gd name="T0" fmla="*/ 0 w 903"/>
                <a:gd name="T1" fmla="*/ 0 h 573"/>
                <a:gd name="T2" fmla="*/ 0 w 903"/>
                <a:gd name="T3" fmla="*/ 467 h 573"/>
                <a:gd name="T4" fmla="*/ 1 w 903"/>
                <a:gd name="T5" fmla="*/ 459 h 573"/>
                <a:gd name="T6" fmla="*/ 2 w 903"/>
                <a:gd name="T7" fmla="*/ 453 h 573"/>
                <a:gd name="T8" fmla="*/ 5 w 903"/>
                <a:gd name="T9" fmla="*/ 446 h 573"/>
                <a:gd name="T10" fmla="*/ 8 w 903"/>
                <a:gd name="T11" fmla="*/ 440 h 573"/>
                <a:gd name="T12" fmla="*/ 12 w 903"/>
                <a:gd name="T13" fmla="*/ 434 h 573"/>
                <a:gd name="T14" fmla="*/ 18 w 903"/>
                <a:gd name="T15" fmla="*/ 428 h 573"/>
                <a:gd name="T16" fmla="*/ 23 w 903"/>
                <a:gd name="T17" fmla="*/ 423 h 573"/>
                <a:gd name="T18" fmla="*/ 30 w 903"/>
                <a:gd name="T19" fmla="*/ 419 h 573"/>
                <a:gd name="T20" fmla="*/ 30 w 903"/>
                <a:gd name="T21" fmla="*/ 30 h 573"/>
                <a:gd name="T22" fmla="*/ 873 w 903"/>
                <a:gd name="T23" fmla="*/ 30 h 573"/>
                <a:gd name="T24" fmla="*/ 873 w 903"/>
                <a:gd name="T25" fmla="*/ 543 h 573"/>
                <a:gd name="T26" fmla="*/ 481 w 903"/>
                <a:gd name="T27" fmla="*/ 543 h 573"/>
                <a:gd name="T28" fmla="*/ 481 w 903"/>
                <a:gd name="T29" fmla="*/ 573 h 573"/>
                <a:gd name="T30" fmla="*/ 903 w 903"/>
                <a:gd name="T31" fmla="*/ 573 h 573"/>
                <a:gd name="T32" fmla="*/ 903 w 903"/>
                <a:gd name="T33" fmla="*/ 0 h 573"/>
                <a:gd name="T34" fmla="*/ 0 w 903"/>
                <a:gd name="T35" fmla="*/ 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3" h="573">
                  <a:moveTo>
                    <a:pt x="0" y="0"/>
                  </a:moveTo>
                  <a:lnTo>
                    <a:pt x="0" y="467"/>
                  </a:lnTo>
                  <a:lnTo>
                    <a:pt x="1" y="459"/>
                  </a:lnTo>
                  <a:lnTo>
                    <a:pt x="2" y="453"/>
                  </a:lnTo>
                  <a:lnTo>
                    <a:pt x="5" y="446"/>
                  </a:lnTo>
                  <a:lnTo>
                    <a:pt x="8" y="440"/>
                  </a:lnTo>
                  <a:lnTo>
                    <a:pt x="12" y="434"/>
                  </a:lnTo>
                  <a:lnTo>
                    <a:pt x="18" y="428"/>
                  </a:lnTo>
                  <a:lnTo>
                    <a:pt x="23" y="423"/>
                  </a:lnTo>
                  <a:lnTo>
                    <a:pt x="30" y="419"/>
                  </a:lnTo>
                  <a:lnTo>
                    <a:pt x="30" y="30"/>
                  </a:lnTo>
                  <a:lnTo>
                    <a:pt x="873" y="30"/>
                  </a:lnTo>
                  <a:lnTo>
                    <a:pt x="873" y="543"/>
                  </a:lnTo>
                  <a:lnTo>
                    <a:pt x="481" y="543"/>
                  </a:lnTo>
                  <a:lnTo>
                    <a:pt x="481" y="573"/>
                  </a:lnTo>
                  <a:lnTo>
                    <a:pt x="903" y="573"/>
                  </a:lnTo>
                  <a:lnTo>
                    <a:pt x="90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sp>
          <p:nvSpPr>
            <p:cNvPr id="55" name="Freeform 498">
              <a:extLst>
                <a:ext uri="{FF2B5EF4-FFF2-40B4-BE49-F238E27FC236}">
                  <a16:creationId xmlns:a16="http://schemas.microsoft.com/office/drawing/2014/main" id="{DDDB0A89-5D1D-A927-DC30-875B6C2E645E}"/>
                </a:ext>
              </a:extLst>
            </p:cNvPr>
            <p:cNvSpPr>
              <a:spLocks noEditPoints="1"/>
            </p:cNvSpPr>
            <p:nvPr/>
          </p:nvSpPr>
          <p:spPr bwMode="auto">
            <a:xfrm>
              <a:off x="3775075" y="1373188"/>
              <a:ext cx="228600" cy="125413"/>
            </a:xfrm>
            <a:custGeom>
              <a:avLst/>
              <a:gdLst>
                <a:gd name="T0" fmla="*/ 330 w 723"/>
                <a:gd name="T1" fmla="*/ 283 h 392"/>
                <a:gd name="T2" fmla="*/ 295 w 723"/>
                <a:gd name="T3" fmla="*/ 263 h 392"/>
                <a:gd name="T4" fmla="*/ 269 w 723"/>
                <a:gd name="T5" fmla="*/ 232 h 392"/>
                <a:gd name="T6" fmla="*/ 257 w 723"/>
                <a:gd name="T7" fmla="*/ 192 h 392"/>
                <a:gd name="T8" fmla="*/ 260 w 723"/>
                <a:gd name="T9" fmla="*/ 151 h 392"/>
                <a:gd name="T10" fmla="*/ 281 w 723"/>
                <a:gd name="T11" fmla="*/ 115 h 392"/>
                <a:gd name="T12" fmla="*/ 312 w 723"/>
                <a:gd name="T13" fmla="*/ 90 h 392"/>
                <a:gd name="T14" fmla="*/ 350 w 723"/>
                <a:gd name="T15" fmla="*/ 77 h 392"/>
                <a:gd name="T16" fmla="*/ 392 w 723"/>
                <a:gd name="T17" fmla="*/ 81 h 392"/>
                <a:gd name="T18" fmla="*/ 429 w 723"/>
                <a:gd name="T19" fmla="*/ 100 h 392"/>
                <a:gd name="T20" fmla="*/ 454 w 723"/>
                <a:gd name="T21" fmla="*/ 131 h 392"/>
                <a:gd name="T22" fmla="*/ 466 w 723"/>
                <a:gd name="T23" fmla="*/ 171 h 392"/>
                <a:gd name="T24" fmla="*/ 462 w 723"/>
                <a:gd name="T25" fmla="*/ 213 h 392"/>
                <a:gd name="T26" fmla="*/ 443 w 723"/>
                <a:gd name="T27" fmla="*/ 248 h 392"/>
                <a:gd name="T28" fmla="*/ 412 w 723"/>
                <a:gd name="T29" fmla="*/ 274 h 392"/>
                <a:gd name="T30" fmla="*/ 372 w 723"/>
                <a:gd name="T31" fmla="*/ 287 h 392"/>
                <a:gd name="T32" fmla="*/ 96 w 723"/>
                <a:gd name="T33" fmla="*/ 151 h 392"/>
                <a:gd name="T34" fmla="*/ 68 w 723"/>
                <a:gd name="T35" fmla="*/ 131 h 392"/>
                <a:gd name="T36" fmla="*/ 61 w 723"/>
                <a:gd name="T37" fmla="*/ 97 h 392"/>
                <a:gd name="T38" fmla="*/ 80 w 723"/>
                <a:gd name="T39" fmla="*/ 69 h 392"/>
                <a:gd name="T40" fmla="*/ 114 w 723"/>
                <a:gd name="T41" fmla="*/ 63 h 392"/>
                <a:gd name="T42" fmla="*/ 143 w 723"/>
                <a:gd name="T43" fmla="*/ 81 h 392"/>
                <a:gd name="T44" fmla="*/ 150 w 723"/>
                <a:gd name="T45" fmla="*/ 115 h 392"/>
                <a:gd name="T46" fmla="*/ 131 w 723"/>
                <a:gd name="T47" fmla="*/ 144 h 392"/>
                <a:gd name="T48" fmla="*/ 106 w 723"/>
                <a:gd name="T49" fmla="*/ 152 h 392"/>
                <a:gd name="T50" fmla="*/ 642 w 723"/>
                <a:gd name="T51" fmla="*/ 249 h 392"/>
                <a:gd name="T52" fmla="*/ 661 w 723"/>
                <a:gd name="T53" fmla="*/ 278 h 392"/>
                <a:gd name="T54" fmla="*/ 655 w 723"/>
                <a:gd name="T55" fmla="*/ 313 h 392"/>
                <a:gd name="T56" fmla="*/ 626 w 723"/>
                <a:gd name="T57" fmla="*/ 331 h 392"/>
                <a:gd name="T58" fmla="*/ 592 w 723"/>
                <a:gd name="T59" fmla="*/ 324 h 392"/>
                <a:gd name="T60" fmla="*/ 573 w 723"/>
                <a:gd name="T61" fmla="*/ 297 h 392"/>
                <a:gd name="T62" fmla="*/ 580 w 723"/>
                <a:gd name="T63" fmla="*/ 262 h 392"/>
                <a:gd name="T64" fmla="*/ 608 w 723"/>
                <a:gd name="T65" fmla="*/ 243 h 392"/>
                <a:gd name="T66" fmla="*/ 669 w 723"/>
                <a:gd name="T67" fmla="*/ 392 h 392"/>
                <a:gd name="T68" fmla="*/ 691 w 723"/>
                <a:gd name="T69" fmla="*/ 386 h 392"/>
                <a:gd name="T70" fmla="*/ 709 w 723"/>
                <a:gd name="T71" fmla="*/ 371 h 392"/>
                <a:gd name="T72" fmla="*/ 720 w 723"/>
                <a:gd name="T73" fmla="*/ 350 h 392"/>
                <a:gd name="T74" fmla="*/ 723 w 723"/>
                <a:gd name="T75" fmla="*/ 62 h 392"/>
                <a:gd name="T76" fmla="*/ 718 w 723"/>
                <a:gd name="T77" fmla="*/ 38 h 392"/>
                <a:gd name="T78" fmla="*/ 705 w 723"/>
                <a:gd name="T79" fmla="*/ 19 h 392"/>
                <a:gd name="T80" fmla="*/ 686 w 723"/>
                <a:gd name="T81" fmla="*/ 6 h 392"/>
                <a:gd name="T82" fmla="*/ 663 w 723"/>
                <a:gd name="T83" fmla="*/ 2 h 392"/>
                <a:gd name="T84" fmla="*/ 43 w 723"/>
                <a:gd name="T85" fmla="*/ 4 h 392"/>
                <a:gd name="T86" fmla="*/ 22 w 723"/>
                <a:gd name="T87" fmla="*/ 14 h 392"/>
                <a:gd name="T88" fmla="*/ 7 w 723"/>
                <a:gd name="T89" fmla="*/ 33 h 392"/>
                <a:gd name="T90" fmla="*/ 1 w 723"/>
                <a:gd name="T91" fmla="*/ 55 h 392"/>
                <a:gd name="T92" fmla="*/ 46 w 723"/>
                <a:gd name="T93" fmla="*/ 294 h 392"/>
                <a:gd name="T94" fmla="*/ 151 w 723"/>
                <a:gd name="T95" fmla="*/ 287 h 392"/>
                <a:gd name="T96" fmla="*/ 244 w 723"/>
                <a:gd name="T97" fmla="*/ 293 h 392"/>
                <a:gd name="T98" fmla="*/ 326 w 723"/>
                <a:gd name="T99" fmla="*/ 312 h 392"/>
                <a:gd name="T100" fmla="*/ 373 w 723"/>
                <a:gd name="T101" fmla="*/ 337 h 392"/>
                <a:gd name="T102" fmla="*/ 389 w 723"/>
                <a:gd name="T103" fmla="*/ 36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3" h="392">
                  <a:moveTo>
                    <a:pt x="361" y="287"/>
                  </a:moveTo>
                  <a:lnTo>
                    <a:pt x="350" y="287"/>
                  </a:lnTo>
                  <a:lnTo>
                    <a:pt x="341" y="285"/>
                  </a:lnTo>
                  <a:lnTo>
                    <a:pt x="330" y="283"/>
                  </a:lnTo>
                  <a:lnTo>
                    <a:pt x="320" y="278"/>
                  </a:lnTo>
                  <a:lnTo>
                    <a:pt x="312" y="274"/>
                  </a:lnTo>
                  <a:lnTo>
                    <a:pt x="302" y="269"/>
                  </a:lnTo>
                  <a:lnTo>
                    <a:pt x="295" y="263"/>
                  </a:lnTo>
                  <a:lnTo>
                    <a:pt x="287" y="256"/>
                  </a:lnTo>
                  <a:lnTo>
                    <a:pt x="281" y="248"/>
                  </a:lnTo>
                  <a:lnTo>
                    <a:pt x="274" y="241"/>
                  </a:lnTo>
                  <a:lnTo>
                    <a:pt x="269" y="232"/>
                  </a:lnTo>
                  <a:lnTo>
                    <a:pt x="265" y="223"/>
                  </a:lnTo>
                  <a:lnTo>
                    <a:pt x="260" y="213"/>
                  </a:lnTo>
                  <a:lnTo>
                    <a:pt x="258" y="203"/>
                  </a:lnTo>
                  <a:lnTo>
                    <a:pt x="257" y="192"/>
                  </a:lnTo>
                  <a:lnTo>
                    <a:pt x="256" y="182"/>
                  </a:lnTo>
                  <a:lnTo>
                    <a:pt x="257" y="171"/>
                  </a:lnTo>
                  <a:lnTo>
                    <a:pt x="258" y="160"/>
                  </a:lnTo>
                  <a:lnTo>
                    <a:pt x="260" y="151"/>
                  </a:lnTo>
                  <a:lnTo>
                    <a:pt x="265" y="141"/>
                  </a:lnTo>
                  <a:lnTo>
                    <a:pt x="269" y="131"/>
                  </a:lnTo>
                  <a:lnTo>
                    <a:pt x="274" y="123"/>
                  </a:lnTo>
                  <a:lnTo>
                    <a:pt x="281" y="115"/>
                  </a:lnTo>
                  <a:lnTo>
                    <a:pt x="287" y="108"/>
                  </a:lnTo>
                  <a:lnTo>
                    <a:pt x="295" y="100"/>
                  </a:lnTo>
                  <a:lnTo>
                    <a:pt x="302" y="95"/>
                  </a:lnTo>
                  <a:lnTo>
                    <a:pt x="312" y="90"/>
                  </a:lnTo>
                  <a:lnTo>
                    <a:pt x="320" y="84"/>
                  </a:lnTo>
                  <a:lnTo>
                    <a:pt x="330" y="81"/>
                  </a:lnTo>
                  <a:lnTo>
                    <a:pt x="341" y="79"/>
                  </a:lnTo>
                  <a:lnTo>
                    <a:pt x="350" y="77"/>
                  </a:lnTo>
                  <a:lnTo>
                    <a:pt x="361" y="77"/>
                  </a:lnTo>
                  <a:lnTo>
                    <a:pt x="372" y="77"/>
                  </a:lnTo>
                  <a:lnTo>
                    <a:pt x="383" y="79"/>
                  </a:lnTo>
                  <a:lnTo>
                    <a:pt x="392" y="81"/>
                  </a:lnTo>
                  <a:lnTo>
                    <a:pt x="403" y="84"/>
                  </a:lnTo>
                  <a:lnTo>
                    <a:pt x="412" y="90"/>
                  </a:lnTo>
                  <a:lnTo>
                    <a:pt x="420" y="95"/>
                  </a:lnTo>
                  <a:lnTo>
                    <a:pt x="429" y="100"/>
                  </a:lnTo>
                  <a:lnTo>
                    <a:pt x="436" y="108"/>
                  </a:lnTo>
                  <a:lnTo>
                    <a:pt x="443" y="115"/>
                  </a:lnTo>
                  <a:lnTo>
                    <a:pt x="449" y="123"/>
                  </a:lnTo>
                  <a:lnTo>
                    <a:pt x="454" y="131"/>
                  </a:lnTo>
                  <a:lnTo>
                    <a:pt x="459" y="141"/>
                  </a:lnTo>
                  <a:lnTo>
                    <a:pt x="462" y="151"/>
                  </a:lnTo>
                  <a:lnTo>
                    <a:pt x="465" y="160"/>
                  </a:lnTo>
                  <a:lnTo>
                    <a:pt x="466" y="171"/>
                  </a:lnTo>
                  <a:lnTo>
                    <a:pt x="467" y="182"/>
                  </a:lnTo>
                  <a:lnTo>
                    <a:pt x="466" y="192"/>
                  </a:lnTo>
                  <a:lnTo>
                    <a:pt x="465" y="203"/>
                  </a:lnTo>
                  <a:lnTo>
                    <a:pt x="462" y="213"/>
                  </a:lnTo>
                  <a:lnTo>
                    <a:pt x="459" y="223"/>
                  </a:lnTo>
                  <a:lnTo>
                    <a:pt x="454" y="232"/>
                  </a:lnTo>
                  <a:lnTo>
                    <a:pt x="449" y="241"/>
                  </a:lnTo>
                  <a:lnTo>
                    <a:pt x="443" y="248"/>
                  </a:lnTo>
                  <a:lnTo>
                    <a:pt x="436" y="256"/>
                  </a:lnTo>
                  <a:lnTo>
                    <a:pt x="429" y="263"/>
                  </a:lnTo>
                  <a:lnTo>
                    <a:pt x="420" y="269"/>
                  </a:lnTo>
                  <a:lnTo>
                    <a:pt x="412" y="274"/>
                  </a:lnTo>
                  <a:lnTo>
                    <a:pt x="403" y="278"/>
                  </a:lnTo>
                  <a:lnTo>
                    <a:pt x="392" y="283"/>
                  </a:lnTo>
                  <a:lnTo>
                    <a:pt x="383" y="285"/>
                  </a:lnTo>
                  <a:lnTo>
                    <a:pt x="372" y="287"/>
                  </a:lnTo>
                  <a:lnTo>
                    <a:pt x="361" y="287"/>
                  </a:lnTo>
                  <a:lnTo>
                    <a:pt x="361" y="287"/>
                  </a:lnTo>
                  <a:close/>
                  <a:moveTo>
                    <a:pt x="106" y="152"/>
                  </a:moveTo>
                  <a:lnTo>
                    <a:pt x="96" y="151"/>
                  </a:lnTo>
                  <a:lnTo>
                    <a:pt x="88" y="149"/>
                  </a:lnTo>
                  <a:lnTo>
                    <a:pt x="80" y="144"/>
                  </a:lnTo>
                  <a:lnTo>
                    <a:pt x="74" y="139"/>
                  </a:lnTo>
                  <a:lnTo>
                    <a:pt x="68" y="131"/>
                  </a:lnTo>
                  <a:lnTo>
                    <a:pt x="64" y="124"/>
                  </a:lnTo>
                  <a:lnTo>
                    <a:pt x="61" y="115"/>
                  </a:lnTo>
                  <a:lnTo>
                    <a:pt x="61" y="107"/>
                  </a:lnTo>
                  <a:lnTo>
                    <a:pt x="61" y="97"/>
                  </a:lnTo>
                  <a:lnTo>
                    <a:pt x="64" y="88"/>
                  </a:lnTo>
                  <a:lnTo>
                    <a:pt x="68" y="81"/>
                  </a:lnTo>
                  <a:lnTo>
                    <a:pt x="74" y="74"/>
                  </a:lnTo>
                  <a:lnTo>
                    <a:pt x="80" y="69"/>
                  </a:lnTo>
                  <a:lnTo>
                    <a:pt x="88" y="65"/>
                  </a:lnTo>
                  <a:lnTo>
                    <a:pt x="96" y="63"/>
                  </a:lnTo>
                  <a:lnTo>
                    <a:pt x="106" y="62"/>
                  </a:lnTo>
                  <a:lnTo>
                    <a:pt x="114" y="63"/>
                  </a:lnTo>
                  <a:lnTo>
                    <a:pt x="123" y="65"/>
                  </a:lnTo>
                  <a:lnTo>
                    <a:pt x="131" y="69"/>
                  </a:lnTo>
                  <a:lnTo>
                    <a:pt x="137" y="74"/>
                  </a:lnTo>
                  <a:lnTo>
                    <a:pt x="143" y="81"/>
                  </a:lnTo>
                  <a:lnTo>
                    <a:pt x="147" y="88"/>
                  </a:lnTo>
                  <a:lnTo>
                    <a:pt x="150" y="97"/>
                  </a:lnTo>
                  <a:lnTo>
                    <a:pt x="151" y="107"/>
                  </a:lnTo>
                  <a:lnTo>
                    <a:pt x="150" y="115"/>
                  </a:lnTo>
                  <a:lnTo>
                    <a:pt x="148" y="124"/>
                  </a:lnTo>
                  <a:lnTo>
                    <a:pt x="143" y="131"/>
                  </a:lnTo>
                  <a:lnTo>
                    <a:pt x="137" y="139"/>
                  </a:lnTo>
                  <a:lnTo>
                    <a:pt x="131" y="144"/>
                  </a:lnTo>
                  <a:lnTo>
                    <a:pt x="123" y="149"/>
                  </a:lnTo>
                  <a:lnTo>
                    <a:pt x="114" y="151"/>
                  </a:lnTo>
                  <a:lnTo>
                    <a:pt x="106" y="152"/>
                  </a:lnTo>
                  <a:lnTo>
                    <a:pt x="106" y="152"/>
                  </a:lnTo>
                  <a:close/>
                  <a:moveTo>
                    <a:pt x="617" y="242"/>
                  </a:moveTo>
                  <a:lnTo>
                    <a:pt x="626" y="243"/>
                  </a:lnTo>
                  <a:lnTo>
                    <a:pt x="635" y="245"/>
                  </a:lnTo>
                  <a:lnTo>
                    <a:pt x="642" y="249"/>
                  </a:lnTo>
                  <a:lnTo>
                    <a:pt x="650" y="255"/>
                  </a:lnTo>
                  <a:lnTo>
                    <a:pt x="655" y="262"/>
                  </a:lnTo>
                  <a:lnTo>
                    <a:pt x="659" y="270"/>
                  </a:lnTo>
                  <a:lnTo>
                    <a:pt x="661" y="278"/>
                  </a:lnTo>
                  <a:lnTo>
                    <a:pt x="663" y="287"/>
                  </a:lnTo>
                  <a:lnTo>
                    <a:pt x="661" y="297"/>
                  </a:lnTo>
                  <a:lnTo>
                    <a:pt x="659" y="305"/>
                  </a:lnTo>
                  <a:lnTo>
                    <a:pt x="655" y="313"/>
                  </a:lnTo>
                  <a:lnTo>
                    <a:pt x="650" y="319"/>
                  </a:lnTo>
                  <a:lnTo>
                    <a:pt x="642" y="324"/>
                  </a:lnTo>
                  <a:lnTo>
                    <a:pt x="635" y="329"/>
                  </a:lnTo>
                  <a:lnTo>
                    <a:pt x="626" y="331"/>
                  </a:lnTo>
                  <a:lnTo>
                    <a:pt x="617" y="332"/>
                  </a:lnTo>
                  <a:lnTo>
                    <a:pt x="608" y="331"/>
                  </a:lnTo>
                  <a:lnTo>
                    <a:pt x="600" y="329"/>
                  </a:lnTo>
                  <a:lnTo>
                    <a:pt x="592" y="324"/>
                  </a:lnTo>
                  <a:lnTo>
                    <a:pt x="585" y="319"/>
                  </a:lnTo>
                  <a:lnTo>
                    <a:pt x="580" y="313"/>
                  </a:lnTo>
                  <a:lnTo>
                    <a:pt x="576" y="305"/>
                  </a:lnTo>
                  <a:lnTo>
                    <a:pt x="573" y="297"/>
                  </a:lnTo>
                  <a:lnTo>
                    <a:pt x="572" y="287"/>
                  </a:lnTo>
                  <a:lnTo>
                    <a:pt x="573" y="278"/>
                  </a:lnTo>
                  <a:lnTo>
                    <a:pt x="576" y="270"/>
                  </a:lnTo>
                  <a:lnTo>
                    <a:pt x="580" y="262"/>
                  </a:lnTo>
                  <a:lnTo>
                    <a:pt x="585" y="255"/>
                  </a:lnTo>
                  <a:lnTo>
                    <a:pt x="592" y="249"/>
                  </a:lnTo>
                  <a:lnTo>
                    <a:pt x="600" y="245"/>
                  </a:lnTo>
                  <a:lnTo>
                    <a:pt x="608" y="243"/>
                  </a:lnTo>
                  <a:lnTo>
                    <a:pt x="617" y="242"/>
                  </a:lnTo>
                  <a:close/>
                  <a:moveTo>
                    <a:pt x="391" y="392"/>
                  </a:moveTo>
                  <a:lnTo>
                    <a:pt x="663" y="392"/>
                  </a:lnTo>
                  <a:lnTo>
                    <a:pt x="669" y="392"/>
                  </a:lnTo>
                  <a:lnTo>
                    <a:pt x="674" y="391"/>
                  </a:lnTo>
                  <a:lnTo>
                    <a:pt x="681" y="390"/>
                  </a:lnTo>
                  <a:lnTo>
                    <a:pt x="686" y="388"/>
                  </a:lnTo>
                  <a:lnTo>
                    <a:pt x="691" y="386"/>
                  </a:lnTo>
                  <a:lnTo>
                    <a:pt x="697" y="382"/>
                  </a:lnTo>
                  <a:lnTo>
                    <a:pt x="701" y="379"/>
                  </a:lnTo>
                  <a:lnTo>
                    <a:pt x="705" y="375"/>
                  </a:lnTo>
                  <a:lnTo>
                    <a:pt x="709" y="371"/>
                  </a:lnTo>
                  <a:lnTo>
                    <a:pt x="713" y="366"/>
                  </a:lnTo>
                  <a:lnTo>
                    <a:pt x="715" y="361"/>
                  </a:lnTo>
                  <a:lnTo>
                    <a:pt x="718" y="356"/>
                  </a:lnTo>
                  <a:lnTo>
                    <a:pt x="720" y="350"/>
                  </a:lnTo>
                  <a:lnTo>
                    <a:pt x="721" y="345"/>
                  </a:lnTo>
                  <a:lnTo>
                    <a:pt x="723" y="338"/>
                  </a:lnTo>
                  <a:lnTo>
                    <a:pt x="723" y="332"/>
                  </a:lnTo>
                  <a:lnTo>
                    <a:pt x="723" y="62"/>
                  </a:lnTo>
                  <a:lnTo>
                    <a:pt x="723" y="55"/>
                  </a:lnTo>
                  <a:lnTo>
                    <a:pt x="721" y="49"/>
                  </a:lnTo>
                  <a:lnTo>
                    <a:pt x="720" y="43"/>
                  </a:lnTo>
                  <a:lnTo>
                    <a:pt x="718" y="38"/>
                  </a:lnTo>
                  <a:lnTo>
                    <a:pt x="715" y="33"/>
                  </a:lnTo>
                  <a:lnTo>
                    <a:pt x="713" y="27"/>
                  </a:lnTo>
                  <a:lnTo>
                    <a:pt x="709" y="23"/>
                  </a:lnTo>
                  <a:lnTo>
                    <a:pt x="705" y="19"/>
                  </a:lnTo>
                  <a:lnTo>
                    <a:pt x="701" y="14"/>
                  </a:lnTo>
                  <a:lnTo>
                    <a:pt x="697" y="11"/>
                  </a:lnTo>
                  <a:lnTo>
                    <a:pt x="691" y="8"/>
                  </a:lnTo>
                  <a:lnTo>
                    <a:pt x="686" y="6"/>
                  </a:lnTo>
                  <a:lnTo>
                    <a:pt x="681" y="4"/>
                  </a:lnTo>
                  <a:lnTo>
                    <a:pt x="674" y="3"/>
                  </a:lnTo>
                  <a:lnTo>
                    <a:pt x="669" y="2"/>
                  </a:lnTo>
                  <a:lnTo>
                    <a:pt x="663" y="2"/>
                  </a:lnTo>
                  <a:lnTo>
                    <a:pt x="61" y="0"/>
                  </a:lnTo>
                  <a:lnTo>
                    <a:pt x="54" y="2"/>
                  </a:lnTo>
                  <a:lnTo>
                    <a:pt x="48" y="3"/>
                  </a:lnTo>
                  <a:lnTo>
                    <a:pt x="43" y="4"/>
                  </a:lnTo>
                  <a:lnTo>
                    <a:pt x="37" y="6"/>
                  </a:lnTo>
                  <a:lnTo>
                    <a:pt x="32" y="8"/>
                  </a:lnTo>
                  <a:lnTo>
                    <a:pt x="27" y="11"/>
                  </a:lnTo>
                  <a:lnTo>
                    <a:pt x="22" y="14"/>
                  </a:lnTo>
                  <a:lnTo>
                    <a:pt x="18" y="19"/>
                  </a:lnTo>
                  <a:lnTo>
                    <a:pt x="14" y="23"/>
                  </a:lnTo>
                  <a:lnTo>
                    <a:pt x="10" y="27"/>
                  </a:lnTo>
                  <a:lnTo>
                    <a:pt x="7" y="33"/>
                  </a:lnTo>
                  <a:lnTo>
                    <a:pt x="5" y="38"/>
                  </a:lnTo>
                  <a:lnTo>
                    <a:pt x="3" y="43"/>
                  </a:lnTo>
                  <a:lnTo>
                    <a:pt x="2" y="49"/>
                  </a:lnTo>
                  <a:lnTo>
                    <a:pt x="1" y="55"/>
                  </a:lnTo>
                  <a:lnTo>
                    <a:pt x="0" y="62"/>
                  </a:lnTo>
                  <a:lnTo>
                    <a:pt x="0" y="304"/>
                  </a:lnTo>
                  <a:lnTo>
                    <a:pt x="22" y="299"/>
                  </a:lnTo>
                  <a:lnTo>
                    <a:pt x="46" y="294"/>
                  </a:lnTo>
                  <a:lnTo>
                    <a:pt x="68" y="291"/>
                  </a:lnTo>
                  <a:lnTo>
                    <a:pt x="90" y="290"/>
                  </a:lnTo>
                  <a:lnTo>
                    <a:pt x="126" y="288"/>
                  </a:lnTo>
                  <a:lnTo>
                    <a:pt x="151" y="287"/>
                  </a:lnTo>
                  <a:lnTo>
                    <a:pt x="172" y="288"/>
                  </a:lnTo>
                  <a:lnTo>
                    <a:pt x="206" y="289"/>
                  </a:lnTo>
                  <a:lnTo>
                    <a:pt x="225" y="291"/>
                  </a:lnTo>
                  <a:lnTo>
                    <a:pt x="244" y="293"/>
                  </a:lnTo>
                  <a:lnTo>
                    <a:pt x="266" y="297"/>
                  </a:lnTo>
                  <a:lnTo>
                    <a:pt x="286" y="300"/>
                  </a:lnTo>
                  <a:lnTo>
                    <a:pt x="306" y="305"/>
                  </a:lnTo>
                  <a:lnTo>
                    <a:pt x="326" y="312"/>
                  </a:lnTo>
                  <a:lnTo>
                    <a:pt x="344" y="318"/>
                  </a:lnTo>
                  <a:lnTo>
                    <a:pt x="360" y="327"/>
                  </a:lnTo>
                  <a:lnTo>
                    <a:pt x="366" y="332"/>
                  </a:lnTo>
                  <a:lnTo>
                    <a:pt x="373" y="337"/>
                  </a:lnTo>
                  <a:lnTo>
                    <a:pt x="378" y="343"/>
                  </a:lnTo>
                  <a:lnTo>
                    <a:pt x="383" y="349"/>
                  </a:lnTo>
                  <a:lnTo>
                    <a:pt x="387" y="356"/>
                  </a:lnTo>
                  <a:lnTo>
                    <a:pt x="389" y="362"/>
                  </a:lnTo>
                  <a:lnTo>
                    <a:pt x="391" y="369"/>
                  </a:lnTo>
                  <a:lnTo>
                    <a:pt x="391" y="377"/>
                  </a:lnTo>
                  <a:lnTo>
                    <a:pt x="391" y="3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sp>
          <p:nvSpPr>
            <p:cNvPr id="56" name="Freeform 499">
              <a:extLst>
                <a:ext uri="{FF2B5EF4-FFF2-40B4-BE49-F238E27FC236}">
                  <a16:creationId xmlns:a16="http://schemas.microsoft.com/office/drawing/2014/main" id="{94B6DB08-4D68-6370-1137-2AFD482D358F}"/>
                </a:ext>
              </a:extLst>
            </p:cNvPr>
            <p:cNvSpPr>
              <a:spLocks/>
            </p:cNvSpPr>
            <p:nvPr/>
          </p:nvSpPr>
          <p:spPr bwMode="auto">
            <a:xfrm>
              <a:off x="3756025" y="1598613"/>
              <a:ext cx="133350" cy="33338"/>
            </a:xfrm>
            <a:custGeom>
              <a:avLst/>
              <a:gdLst>
                <a:gd name="T0" fmla="*/ 0 w 421"/>
                <a:gd name="T1" fmla="*/ 44 h 104"/>
                <a:gd name="T2" fmla="*/ 2 w 421"/>
                <a:gd name="T3" fmla="*/ 52 h 104"/>
                <a:gd name="T4" fmla="*/ 5 w 421"/>
                <a:gd name="T5" fmla="*/ 56 h 104"/>
                <a:gd name="T6" fmla="*/ 6 w 421"/>
                <a:gd name="T7" fmla="*/ 59 h 104"/>
                <a:gd name="T8" fmla="*/ 11 w 421"/>
                <a:gd name="T9" fmla="*/ 65 h 104"/>
                <a:gd name="T10" fmla="*/ 13 w 421"/>
                <a:gd name="T11" fmla="*/ 65 h 104"/>
                <a:gd name="T12" fmla="*/ 31 w 421"/>
                <a:gd name="T13" fmla="*/ 76 h 104"/>
                <a:gd name="T14" fmla="*/ 32 w 421"/>
                <a:gd name="T15" fmla="*/ 77 h 104"/>
                <a:gd name="T16" fmla="*/ 41 w 421"/>
                <a:gd name="T17" fmla="*/ 80 h 104"/>
                <a:gd name="T18" fmla="*/ 45 w 421"/>
                <a:gd name="T19" fmla="*/ 81 h 104"/>
                <a:gd name="T20" fmla="*/ 53 w 421"/>
                <a:gd name="T21" fmla="*/ 84 h 104"/>
                <a:gd name="T22" fmla="*/ 61 w 421"/>
                <a:gd name="T23" fmla="*/ 86 h 104"/>
                <a:gd name="T24" fmla="*/ 66 w 421"/>
                <a:gd name="T25" fmla="*/ 87 h 104"/>
                <a:gd name="T26" fmla="*/ 98 w 421"/>
                <a:gd name="T27" fmla="*/ 95 h 104"/>
                <a:gd name="T28" fmla="*/ 133 w 421"/>
                <a:gd name="T29" fmla="*/ 99 h 104"/>
                <a:gd name="T30" fmla="*/ 197 w 421"/>
                <a:gd name="T31" fmla="*/ 104 h 104"/>
                <a:gd name="T32" fmla="*/ 211 w 421"/>
                <a:gd name="T33" fmla="*/ 104 h 104"/>
                <a:gd name="T34" fmla="*/ 225 w 421"/>
                <a:gd name="T35" fmla="*/ 104 h 104"/>
                <a:gd name="T36" fmla="*/ 289 w 421"/>
                <a:gd name="T37" fmla="*/ 99 h 104"/>
                <a:gd name="T38" fmla="*/ 322 w 421"/>
                <a:gd name="T39" fmla="*/ 95 h 104"/>
                <a:gd name="T40" fmla="*/ 356 w 421"/>
                <a:gd name="T41" fmla="*/ 87 h 104"/>
                <a:gd name="T42" fmla="*/ 360 w 421"/>
                <a:gd name="T43" fmla="*/ 86 h 104"/>
                <a:gd name="T44" fmla="*/ 368 w 421"/>
                <a:gd name="T45" fmla="*/ 84 h 104"/>
                <a:gd name="T46" fmla="*/ 376 w 421"/>
                <a:gd name="T47" fmla="*/ 81 h 104"/>
                <a:gd name="T48" fmla="*/ 379 w 421"/>
                <a:gd name="T49" fmla="*/ 80 h 104"/>
                <a:gd name="T50" fmla="*/ 390 w 421"/>
                <a:gd name="T51" fmla="*/ 77 h 104"/>
                <a:gd name="T52" fmla="*/ 391 w 421"/>
                <a:gd name="T53" fmla="*/ 76 h 104"/>
                <a:gd name="T54" fmla="*/ 409 w 421"/>
                <a:gd name="T55" fmla="*/ 65 h 104"/>
                <a:gd name="T56" fmla="*/ 409 w 421"/>
                <a:gd name="T57" fmla="*/ 65 h 104"/>
                <a:gd name="T58" fmla="*/ 416 w 421"/>
                <a:gd name="T59" fmla="*/ 59 h 104"/>
                <a:gd name="T60" fmla="*/ 417 w 421"/>
                <a:gd name="T61" fmla="*/ 56 h 104"/>
                <a:gd name="T62" fmla="*/ 420 w 421"/>
                <a:gd name="T63" fmla="*/ 52 h 104"/>
                <a:gd name="T64" fmla="*/ 421 w 421"/>
                <a:gd name="T65" fmla="*/ 44 h 104"/>
                <a:gd name="T66" fmla="*/ 410 w 421"/>
                <a:gd name="T67" fmla="*/ 4 h 104"/>
                <a:gd name="T68" fmla="*/ 386 w 421"/>
                <a:gd name="T69" fmla="*/ 10 h 104"/>
                <a:gd name="T70" fmla="*/ 344 w 421"/>
                <a:gd name="T71" fmla="*/ 19 h 104"/>
                <a:gd name="T72" fmla="*/ 284 w 421"/>
                <a:gd name="T73" fmla="*/ 25 h 104"/>
                <a:gd name="T74" fmla="*/ 231 w 421"/>
                <a:gd name="T75" fmla="*/ 28 h 104"/>
                <a:gd name="T76" fmla="*/ 191 w 421"/>
                <a:gd name="T77" fmla="*/ 28 h 104"/>
                <a:gd name="T78" fmla="*/ 138 w 421"/>
                <a:gd name="T79" fmla="*/ 25 h 104"/>
                <a:gd name="T80" fmla="*/ 78 w 421"/>
                <a:gd name="T81" fmla="*/ 19 h 104"/>
                <a:gd name="T82" fmla="*/ 35 w 421"/>
                <a:gd name="T83" fmla="*/ 10 h 104"/>
                <a:gd name="T84" fmla="*/ 10 w 421"/>
                <a:gd name="T85" fmla="*/ 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1" h="104">
                  <a:moveTo>
                    <a:pt x="0" y="0"/>
                  </a:moveTo>
                  <a:lnTo>
                    <a:pt x="0" y="44"/>
                  </a:lnTo>
                  <a:lnTo>
                    <a:pt x="1" y="48"/>
                  </a:lnTo>
                  <a:lnTo>
                    <a:pt x="2" y="52"/>
                  </a:lnTo>
                  <a:lnTo>
                    <a:pt x="3" y="54"/>
                  </a:lnTo>
                  <a:lnTo>
                    <a:pt x="5" y="56"/>
                  </a:lnTo>
                  <a:lnTo>
                    <a:pt x="5" y="57"/>
                  </a:lnTo>
                  <a:lnTo>
                    <a:pt x="6" y="59"/>
                  </a:lnTo>
                  <a:lnTo>
                    <a:pt x="8" y="62"/>
                  </a:lnTo>
                  <a:lnTo>
                    <a:pt x="11" y="65"/>
                  </a:lnTo>
                  <a:lnTo>
                    <a:pt x="11" y="65"/>
                  </a:lnTo>
                  <a:lnTo>
                    <a:pt x="13" y="65"/>
                  </a:lnTo>
                  <a:lnTo>
                    <a:pt x="20" y="70"/>
                  </a:lnTo>
                  <a:lnTo>
                    <a:pt x="31" y="76"/>
                  </a:lnTo>
                  <a:lnTo>
                    <a:pt x="31" y="76"/>
                  </a:lnTo>
                  <a:lnTo>
                    <a:pt x="32" y="77"/>
                  </a:lnTo>
                  <a:lnTo>
                    <a:pt x="36" y="79"/>
                  </a:lnTo>
                  <a:lnTo>
                    <a:pt x="41" y="80"/>
                  </a:lnTo>
                  <a:lnTo>
                    <a:pt x="44" y="81"/>
                  </a:lnTo>
                  <a:lnTo>
                    <a:pt x="45" y="81"/>
                  </a:lnTo>
                  <a:lnTo>
                    <a:pt x="49" y="83"/>
                  </a:lnTo>
                  <a:lnTo>
                    <a:pt x="53" y="84"/>
                  </a:lnTo>
                  <a:lnTo>
                    <a:pt x="58" y="85"/>
                  </a:lnTo>
                  <a:lnTo>
                    <a:pt x="61" y="86"/>
                  </a:lnTo>
                  <a:lnTo>
                    <a:pt x="64" y="87"/>
                  </a:lnTo>
                  <a:lnTo>
                    <a:pt x="66" y="87"/>
                  </a:lnTo>
                  <a:lnTo>
                    <a:pt x="82" y="92"/>
                  </a:lnTo>
                  <a:lnTo>
                    <a:pt x="98" y="95"/>
                  </a:lnTo>
                  <a:lnTo>
                    <a:pt x="115" y="97"/>
                  </a:lnTo>
                  <a:lnTo>
                    <a:pt x="133" y="99"/>
                  </a:lnTo>
                  <a:lnTo>
                    <a:pt x="166" y="102"/>
                  </a:lnTo>
                  <a:lnTo>
                    <a:pt x="197" y="104"/>
                  </a:lnTo>
                  <a:lnTo>
                    <a:pt x="203" y="104"/>
                  </a:lnTo>
                  <a:lnTo>
                    <a:pt x="211" y="104"/>
                  </a:lnTo>
                  <a:lnTo>
                    <a:pt x="217" y="104"/>
                  </a:lnTo>
                  <a:lnTo>
                    <a:pt x="225" y="104"/>
                  </a:lnTo>
                  <a:lnTo>
                    <a:pt x="255" y="102"/>
                  </a:lnTo>
                  <a:lnTo>
                    <a:pt x="289" y="99"/>
                  </a:lnTo>
                  <a:lnTo>
                    <a:pt x="306" y="97"/>
                  </a:lnTo>
                  <a:lnTo>
                    <a:pt x="322" y="95"/>
                  </a:lnTo>
                  <a:lnTo>
                    <a:pt x="340" y="92"/>
                  </a:lnTo>
                  <a:lnTo>
                    <a:pt x="356" y="87"/>
                  </a:lnTo>
                  <a:lnTo>
                    <a:pt x="358" y="87"/>
                  </a:lnTo>
                  <a:lnTo>
                    <a:pt x="360" y="86"/>
                  </a:lnTo>
                  <a:lnTo>
                    <a:pt x="364" y="85"/>
                  </a:lnTo>
                  <a:lnTo>
                    <a:pt x="368" y="84"/>
                  </a:lnTo>
                  <a:lnTo>
                    <a:pt x="372" y="83"/>
                  </a:lnTo>
                  <a:lnTo>
                    <a:pt x="376" y="81"/>
                  </a:lnTo>
                  <a:lnTo>
                    <a:pt x="378" y="81"/>
                  </a:lnTo>
                  <a:lnTo>
                    <a:pt x="379" y="80"/>
                  </a:lnTo>
                  <a:lnTo>
                    <a:pt x="385" y="79"/>
                  </a:lnTo>
                  <a:lnTo>
                    <a:pt x="390" y="77"/>
                  </a:lnTo>
                  <a:lnTo>
                    <a:pt x="390" y="76"/>
                  </a:lnTo>
                  <a:lnTo>
                    <a:pt x="391" y="76"/>
                  </a:lnTo>
                  <a:lnTo>
                    <a:pt x="401" y="70"/>
                  </a:lnTo>
                  <a:lnTo>
                    <a:pt x="409" y="65"/>
                  </a:lnTo>
                  <a:lnTo>
                    <a:pt x="409" y="65"/>
                  </a:lnTo>
                  <a:lnTo>
                    <a:pt x="409" y="65"/>
                  </a:lnTo>
                  <a:lnTo>
                    <a:pt x="413" y="62"/>
                  </a:lnTo>
                  <a:lnTo>
                    <a:pt x="416" y="59"/>
                  </a:lnTo>
                  <a:lnTo>
                    <a:pt x="417" y="57"/>
                  </a:lnTo>
                  <a:lnTo>
                    <a:pt x="417" y="56"/>
                  </a:lnTo>
                  <a:lnTo>
                    <a:pt x="419" y="54"/>
                  </a:lnTo>
                  <a:lnTo>
                    <a:pt x="420" y="52"/>
                  </a:lnTo>
                  <a:lnTo>
                    <a:pt x="421" y="48"/>
                  </a:lnTo>
                  <a:lnTo>
                    <a:pt x="421" y="44"/>
                  </a:lnTo>
                  <a:lnTo>
                    <a:pt x="421" y="0"/>
                  </a:lnTo>
                  <a:lnTo>
                    <a:pt x="410" y="4"/>
                  </a:lnTo>
                  <a:lnTo>
                    <a:pt x="399" y="7"/>
                  </a:lnTo>
                  <a:lnTo>
                    <a:pt x="386" y="10"/>
                  </a:lnTo>
                  <a:lnTo>
                    <a:pt x="373" y="13"/>
                  </a:lnTo>
                  <a:lnTo>
                    <a:pt x="344" y="19"/>
                  </a:lnTo>
                  <a:lnTo>
                    <a:pt x="314" y="23"/>
                  </a:lnTo>
                  <a:lnTo>
                    <a:pt x="284" y="25"/>
                  </a:lnTo>
                  <a:lnTo>
                    <a:pt x="256" y="27"/>
                  </a:lnTo>
                  <a:lnTo>
                    <a:pt x="231" y="28"/>
                  </a:lnTo>
                  <a:lnTo>
                    <a:pt x="211" y="28"/>
                  </a:lnTo>
                  <a:lnTo>
                    <a:pt x="191" y="28"/>
                  </a:lnTo>
                  <a:lnTo>
                    <a:pt x="166" y="27"/>
                  </a:lnTo>
                  <a:lnTo>
                    <a:pt x="138" y="25"/>
                  </a:lnTo>
                  <a:lnTo>
                    <a:pt x="108" y="23"/>
                  </a:lnTo>
                  <a:lnTo>
                    <a:pt x="78" y="19"/>
                  </a:lnTo>
                  <a:lnTo>
                    <a:pt x="49" y="13"/>
                  </a:lnTo>
                  <a:lnTo>
                    <a:pt x="35" y="10"/>
                  </a:lnTo>
                  <a:lnTo>
                    <a:pt x="22" y="7"/>
                  </a:lnTo>
                  <a:lnTo>
                    <a:pt x="10" y="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sp>
          <p:nvSpPr>
            <p:cNvPr id="57" name="Freeform 500">
              <a:extLst>
                <a:ext uri="{FF2B5EF4-FFF2-40B4-BE49-F238E27FC236}">
                  <a16:creationId xmlns:a16="http://schemas.microsoft.com/office/drawing/2014/main" id="{8CE0862A-526D-864B-2816-CAB9D26FC2A1}"/>
                </a:ext>
              </a:extLst>
            </p:cNvPr>
            <p:cNvSpPr>
              <a:spLocks/>
            </p:cNvSpPr>
            <p:nvPr/>
          </p:nvSpPr>
          <p:spPr bwMode="auto">
            <a:xfrm>
              <a:off x="3756025" y="1474788"/>
              <a:ext cx="133350" cy="28575"/>
            </a:xfrm>
            <a:custGeom>
              <a:avLst/>
              <a:gdLst>
                <a:gd name="T0" fmla="*/ 420 w 420"/>
                <a:gd name="T1" fmla="*/ 58 h 90"/>
                <a:gd name="T2" fmla="*/ 419 w 420"/>
                <a:gd name="T3" fmla="*/ 55 h 90"/>
                <a:gd name="T4" fmla="*/ 418 w 420"/>
                <a:gd name="T5" fmla="*/ 50 h 90"/>
                <a:gd name="T6" fmla="*/ 416 w 420"/>
                <a:gd name="T7" fmla="*/ 47 h 90"/>
                <a:gd name="T8" fmla="*/ 413 w 420"/>
                <a:gd name="T9" fmla="*/ 44 h 90"/>
                <a:gd name="T10" fmla="*/ 406 w 420"/>
                <a:gd name="T11" fmla="*/ 37 h 90"/>
                <a:gd name="T12" fmla="*/ 397 w 420"/>
                <a:gd name="T13" fmla="*/ 32 h 90"/>
                <a:gd name="T14" fmla="*/ 386 w 420"/>
                <a:gd name="T15" fmla="*/ 27 h 90"/>
                <a:gd name="T16" fmla="*/ 374 w 420"/>
                <a:gd name="T17" fmla="*/ 22 h 90"/>
                <a:gd name="T18" fmla="*/ 360 w 420"/>
                <a:gd name="T19" fmla="*/ 18 h 90"/>
                <a:gd name="T20" fmla="*/ 345 w 420"/>
                <a:gd name="T21" fmla="*/ 14 h 90"/>
                <a:gd name="T22" fmla="*/ 313 w 420"/>
                <a:gd name="T23" fmla="*/ 9 h 90"/>
                <a:gd name="T24" fmla="*/ 277 w 420"/>
                <a:gd name="T25" fmla="*/ 3 h 90"/>
                <a:gd name="T26" fmla="*/ 243 w 420"/>
                <a:gd name="T27" fmla="*/ 1 h 90"/>
                <a:gd name="T28" fmla="*/ 210 w 420"/>
                <a:gd name="T29" fmla="*/ 0 h 90"/>
                <a:gd name="T30" fmla="*/ 172 w 420"/>
                <a:gd name="T31" fmla="*/ 1 h 90"/>
                <a:gd name="T32" fmla="*/ 133 w 420"/>
                <a:gd name="T33" fmla="*/ 4 h 90"/>
                <a:gd name="T34" fmla="*/ 113 w 420"/>
                <a:gd name="T35" fmla="*/ 7 h 90"/>
                <a:gd name="T36" fmla="*/ 94 w 420"/>
                <a:gd name="T37" fmla="*/ 11 h 90"/>
                <a:gd name="T38" fmla="*/ 76 w 420"/>
                <a:gd name="T39" fmla="*/ 14 h 90"/>
                <a:gd name="T40" fmla="*/ 59 w 420"/>
                <a:gd name="T41" fmla="*/ 18 h 90"/>
                <a:gd name="T42" fmla="*/ 59 w 420"/>
                <a:gd name="T43" fmla="*/ 18 h 90"/>
                <a:gd name="T44" fmla="*/ 55 w 420"/>
                <a:gd name="T45" fmla="*/ 19 h 90"/>
                <a:gd name="T46" fmla="*/ 52 w 420"/>
                <a:gd name="T47" fmla="*/ 20 h 90"/>
                <a:gd name="T48" fmla="*/ 48 w 420"/>
                <a:gd name="T49" fmla="*/ 21 h 90"/>
                <a:gd name="T50" fmla="*/ 44 w 420"/>
                <a:gd name="T51" fmla="*/ 22 h 90"/>
                <a:gd name="T52" fmla="*/ 43 w 420"/>
                <a:gd name="T53" fmla="*/ 24 h 90"/>
                <a:gd name="T54" fmla="*/ 40 w 420"/>
                <a:gd name="T55" fmla="*/ 24 h 90"/>
                <a:gd name="T56" fmla="*/ 35 w 420"/>
                <a:gd name="T57" fmla="*/ 26 h 90"/>
                <a:gd name="T58" fmla="*/ 31 w 420"/>
                <a:gd name="T59" fmla="*/ 28 h 90"/>
                <a:gd name="T60" fmla="*/ 30 w 420"/>
                <a:gd name="T61" fmla="*/ 28 h 90"/>
                <a:gd name="T62" fmla="*/ 30 w 420"/>
                <a:gd name="T63" fmla="*/ 28 h 90"/>
                <a:gd name="T64" fmla="*/ 19 w 420"/>
                <a:gd name="T65" fmla="*/ 33 h 90"/>
                <a:gd name="T66" fmla="*/ 12 w 420"/>
                <a:gd name="T67" fmla="*/ 40 h 90"/>
                <a:gd name="T68" fmla="*/ 10 w 420"/>
                <a:gd name="T69" fmla="*/ 40 h 90"/>
                <a:gd name="T70" fmla="*/ 10 w 420"/>
                <a:gd name="T71" fmla="*/ 40 h 90"/>
                <a:gd name="T72" fmla="*/ 7 w 420"/>
                <a:gd name="T73" fmla="*/ 43 h 90"/>
                <a:gd name="T74" fmla="*/ 5 w 420"/>
                <a:gd name="T75" fmla="*/ 46 h 90"/>
                <a:gd name="T76" fmla="*/ 4 w 420"/>
                <a:gd name="T77" fmla="*/ 47 h 90"/>
                <a:gd name="T78" fmla="*/ 4 w 420"/>
                <a:gd name="T79" fmla="*/ 48 h 90"/>
                <a:gd name="T80" fmla="*/ 2 w 420"/>
                <a:gd name="T81" fmla="*/ 50 h 90"/>
                <a:gd name="T82" fmla="*/ 1 w 420"/>
                <a:gd name="T83" fmla="*/ 52 h 90"/>
                <a:gd name="T84" fmla="*/ 0 w 420"/>
                <a:gd name="T85" fmla="*/ 56 h 90"/>
                <a:gd name="T86" fmla="*/ 0 w 420"/>
                <a:gd name="T87" fmla="*/ 58 h 90"/>
                <a:gd name="T88" fmla="*/ 8 w 420"/>
                <a:gd name="T89" fmla="*/ 63 h 90"/>
                <a:gd name="T90" fmla="*/ 22 w 420"/>
                <a:gd name="T91" fmla="*/ 68 h 90"/>
                <a:gd name="T92" fmla="*/ 43 w 420"/>
                <a:gd name="T93" fmla="*/ 74 h 90"/>
                <a:gd name="T94" fmla="*/ 67 w 420"/>
                <a:gd name="T95" fmla="*/ 78 h 90"/>
                <a:gd name="T96" fmla="*/ 96 w 420"/>
                <a:gd name="T97" fmla="*/ 84 h 90"/>
                <a:gd name="T98" fmla="*/ 131 w 420"/>
                <a:gd name="T99" fmla="*/ 87 h 90"/>
                <a:gd name="T100" fmla="*/ 168 w 420"/>
                <a:gd name="T101" fmla="*/ 90 h 90"/>
                <a:gd name="T102" fmla="*/ 210 w 420"/>
                <a:gd name="T103" fmla="*/ 90 h 90"/>
                <a:gd name="T104" fmla="*/ 251 w 420"/>
                <a:gd name="T105" fmla="*/ 90 h 90"/>
                <a:gd name="T106" fmla="*/ 289 w 420"/>
                <a:gd name="T107" fmla="*/ 87 h 90"/>
                <a:gd name="T108" fmla="*/ 323 w 420"/>
                <a:gd name="T109" fmla="*/ 84 h 90"/>
                <a:gd name="T110" fmla="*/ 353 w 420"/>
                <a:gd name="T111" fmla="*/ 78 h 90"/>
                <a:gd name="T112" fmla="*/ 377 w 420"/>
                <a:gd name="T113" fmla="*/ 74 h 90"/>
                <a:gd name="T114" fmla="*/ 398 w 420"/>
                <a:gd name="T115" fmla="*/ 68 h 90"/>
                <a:gd name="T116" fmla="*/ 412 w 420"/>
                <a:gd name="T117" fmla="*/ 62 h 90"/>
                <a:gd name="T118" fmla="*/ 420 w 420"/>
                <a:gd name="T119" fmla="*/ 5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0" h="90">
                  <a:moveTo>
                    <a:pt x="420" y="58"/>
                  </a:moveTo>
                  <a:lnTo>
                    <a:pt x="419" y="55"/>
                  </a:lnTo>
                  <a:lnTo>
                    <a:pt x="418" y="50"/>
                  </a:lnTo>
                  <a:lnTo>
                    <a:pt x="416" y="47"/>
                  </a:lnTo>
                  <a:lnTo>
                    <a:pt x="413" y="44"/>
                  </a:lnTo>
                  <a:lnTo>
                    <a:pt x="406" y="37"/>
                  </a:lnTo>
                  <a:lnTo>
                    <a:pt x="397" y="32"/>
                  </a:lnTo>
                  <a:lnTo>
                    <a:pt x="386" y="27"/>
                  </a:lnTo>
                  <a:lnTo>
                    <a:pt x="374" y="22"/>
                  </a:lnTo>
                  <a:lnTo>
                    <a:pt x="360" y="18"/>
                  </a:lnTo>
                  <a:lnTo>
                    <a:pt x="345" y="14"/>
                  </a:lnTo>
                  <a:lnTo>
                    <a:pt x="313" y="9"/>
                  </a:lnTo>
                  <a:lnTo>
                    <a:pt x="277" y="3"/>
                  </a:lnTo>
                  <a:lnTo>
                    <a:pt x="243" y="1"/>
                  </a:lnTo>
                  <a:lnTo>
                    <a:pt x="210" y="0"/>
                  </a:lnTo>
                  <a:lnTo>
                    <a:pt x="172" y="1"/>
                  </a:lnTo>
                  <a:lnTo>
                    <a:pt x="133" y="4"/>
                  </a:lnTo>
                  <a:lnTo>
                    <a:pt x="113" y="7"/>
                  </a:lnTo>
                  <a:lnTo>
                    <a:pt x="94" y="11"/>
                  </a:lnTo>
                  <a:lnTo>
                    <a:pt x="76" y="14"/>
                  </a:lnTo>
                  <a:lnTo>
                    <a:pt x="59" y="18"/>
                  </a:lnTo>
                  <a:lnTo>
                    <a:pt x="59" y="18"/>
                  </a:lnTo>
                  <a:lnTo>
                    <a:pt x="55" y="19"/>
                  </a:lnTo>
                  <a:lnTo>
                    <a:pt x="52" y="20"/>
                  </a:lnTo>
                  <a:lnTo>
                    <a:pt x="48" y="21"/>
                  </a:lnTo>
                  <a:lnTo>
                    <a:pt x="44" y="22"/>
                  </a:lnTo>
                  <a:lnTo>
                    <a:pt x="43" y="24"/>
                  </a:lnTo>
                  <a:lnTo>
                    <a:pt x="40" y="24"/>
                  </a:lnTo>
                  <a:lnTo>
                    <a:pt x="35" y="26"/>
                  </a:lnTo>
                  <a:lnTo>
                    <a:pt x="31" y="28"/>
                  </a:lnTo>
                  <a:lnTo>
                    <a:pt x="30" y="28"/>
                  </a:lnTo>
                  <a:lnTo>
                    <a:pt x="30" y="28"/>
                  </a:lnTo>
                  <a:lnTo>
                    <a:pt x="19" y="33"/>
                  </a:lnTo>
                  <a:lnTo>
                    <a:pt x="12" y="40"/>
                  </a:lnTo>
                  <a:lnTo>
                    <a:pt x="10" y="40"/>
                  </a:lnTo>
                  <a:lnTo>
                    <a:pt x="10" y="40"/>
                  </a:lnTo>
                  <a:lnTo>
                    <a:pt x="7" y="43"/>
                  </a:lnTo>
                  <a:lnTo>
                    <a:pt x="5" y="46"/>
                  </a:lnTo>
                  <a:lnTo>
                    <a:pt x="4" y="47"/>
                  </a:lnTo>
                  <a:lnTo>
                    <a:pt x="4" y="48"/>
                  </a:lnTo>
                  <a:lnTo>
                    <a:pt x="2" y="50"/>
                  </a:lnTo>
                  <a:lnTo>
                    <a:pt x="1" y="52"/>
                  </a:lnTo>
                  <a:lnTo>
                    <a:pt x="0" y="56"/>
                  </a:lnTo>
                  <a:lnTo>
                    <a:pt x="0" y="58"/>
                  </a:lnTo>
                  <a:lnTo>
                    <a:pt x="8" y="63"/>
                  </a:lnTo>
                  <a:lnTo>
                    <a:pt x="22" y="68"/>
                  </a:lnTo>
                  <a:lnTo>
                    <a:pt x="43" y="74"/>
                  </a:lnTo>
                  <a:lnTo>
                    <a:pt x="67" y="78"/>
                  </a:lnTo>
                  <a:lnTo>
                    <a:pt x="96" y="84"/>
                  </a:lnTo>
                  <a:lnTo>
                    <a:pt x="131" y="87"/>
                  </a:lnTo>
                  <a:lnTo>
                    <a:pt x="168" y="90"/>
                  </a:lnTo>
                  <a:lnTo>
                    <a:pt x="210" y="90"/>
                  </a:lnTo>
                  <a:lnTo>
                    <a:pt x="251" y="90"/>
                  </a:lnTo>
                  <a:lnTo>
                    <a:pt x="289" y="87"/>
                  </a:lnTo>
                  <a:lnTo>
                    <a:pt x="323" y="84"/>
                  </a:lnTo>
                  <a:lnTo>
                    <a:pt x="353" y="78"/>
                  </a:lnTo>
                  <a:lnTo>
                    <a:pt x="377" y="74"/>
                  </a:lnTo>
                  <a:lnTo>
                    <a:pt x="398" y="68"/>
                  </a:lnTo>
                  <a:lnTo>
                    <a:pt x="412" y="62"/>
                  </a:lnTo>
                  <a:lnTo>
                    <a:pt x="42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sp>
          <p:nvSpPr>
            <p:cNvPr id="58" name="Freeform 501">
              <a:extLst>
                <a:ext uri="{FF2B5EF4-FFF2-40B4-BE49-F238E27FC236}">
                  <a16:creationId xmlns:a16="http://schemas.microsoft.com/office/drawing/2014/main" id="{A7634498-CF06-5DF8-27FA-D576E3A00ED0}"/>
                </a:ext>
              </a:extLst>
            </p:cNvPr>
            <p:cNvSpPr>
              <a:spLocks/>
            </p:cNvSpPr>
            <p:nvPr/>
          </p:nvSpPr>
          <p:spPr bwMode="auto">
            <a:xfrm>
              <a:off x="3756025" y="1503363"/>
              <a:ext cx="133350" cy="23813"/>
            </a:xfrm>
            <a:custGeom>
              <a:avLst/>
              <a:gdLst>
                <a:gd name="T0" fmla="*/ 0 w 421"/>
                <a:gd name="T1" fmla="*/ 0 h 75"/>
                <a:gd name="T2" fmla="*/ 0 w 421"/>
                <a:gd name="T3" fmla="*/ 42 h 75"/>
                <a:gd name="T4" fmla="*/ 8 w 421"/>
                <a:gd name="T5" fmla="*/ 46 h 75"/>
                <a:gd name="T6" fmla="*/ 22 w 421"/>
                <a:gd name="T7" fmla="*/ 52 h 75"/>
                <a:gd name="T8" fmla="*/ 43 w 421"/>
                <a:gd name="T9" fmla="*/ 57 h 75"/>
                <a:gd name="T10" fmla="*/ 67 w 421"/>
                <a:gd name="T11" fmla="*/ 62 h 75"/>
                <a:gd name="T12" fmla="*/ 97 w 421"/>
                <a:gd name="T13" fmla="*/ 68 h 75"/>
                <a:gd name="T14" fmla="*/ 130 w 421"/>
                <a:gd name="T15" fmla="*/ 71 h 75"/>
                <a:gd name="T16" fmla="*/ 169 w 421"/>
                <a:gd name="T17" fmla="*/ 74 h 75"/>
                <a:gd name="T18" fmla="*/ 211 w 421"/>
                <a:gd name="T19" fmla="*/ 75 h 75"/>
                <a:gd name="T20" fmla="*/ 253 w 421"/>
                <a:gd name="T21" fmla="*/ 74 h 75"/>
                <a:gd name="T22" fmla="*/ 290 w 421"/>
                <a:gd name="T23" fmla="*/ 71 h 75"/>
                <a:gd name="T24" fmla="*/ 325 w 421"/>
                <a:gd name="T25" fmla="*/ 68 h 75"/>
                <a:gd name="T26" fmla="*/ 355 w 421"/>
                <a:gd name="T27" fmla="*/ 62 h 75"/>
                <a:gd name="T28" fmla="*/ 379 w 421"/>
                <a:gd name="T29" fmla="*/ 57 h 75"/>
                <a:gd name="T30" fmla="*/ 399 w 421"/>
                <a:gd name="T31" fmla="*/ 52 h 75"/>
                <a:gd name="T32" fmla="*/ 414 w 421"/>
                <a:gd name="T33" fmla="*/ 46 h 75"/>
                <a:gd name="T34" fmla="*/ 421 w 421"/>
                <a:gd name="T35" fmla="*/ 42 h 75"/>
                <a:gd name="T36" fmla="*/ 421 w 421"/>
                <a:gd name="T37" fmla="*/ 0 h 75"/>
                <a:gd name="T38" fmla="*/ 410 w 421"/>
                <a:gd name="T39" fmla="*/ 4 h 75"/>
                <a:gd name="T40" fmla="*/ 399 w 421"/>
                <a:gd name="T41" fmla="*/ 8 h 75"/>
                <a:gd name="T42" fmla="*/ 386 w 421"/>
                <a:gd name="T43" fmla="*/ 12 h 75"/>
                <a:gd name="T44" fmla="*/ 373 w 421"/>
                <a:gd name="T45" fmla="*/ 14 h 75"/>
                <a:gd name="T46" fmla="*/ 344 w 421"/>
                <a:gd name="T47" fmla="*/ 19 h 75"/>
                <a:gd name="T48" fmla="*/ 314 w 421"/>
                <a:gd name="T49" fmla="*/ 24 h 75"/>
                <a:gd name="T50" fmla="*/ 284 w 421"/>
                <a:gd name="T51" fmla="*/ 27 h 75"/>
                <a:gd name="T52" fmla="*/ 256 w 421"/>
                <a:gd name="T53" fmla="*/ 28 h 75"/>
                <a:gd name="T54" fmla="*/ 231 w 421"/>
                <a:gd name="T55" fmla="*/ 29 h 75"/>
                <a:gd name="T56" fmla="*/ 211 w 421"/>
                <a:gd name="T57" fmla="*/ 30 h 75"/>
                <a:gd name="T58" fmla="*/ 191 w 421"/>
                <a:gd name="T59" fmla="*/ 29 h 75"/>
                <a:gd name="T60" fmla="*/ 166 w 421"/>
                <a:gd name="T61" fmla="*/ 28 h 75"/>
                <a:gd name="T62" fmla="*/ 138 w 421"/>
                <a:gd name="T63" fmla="*/ 27 h 75"/>
                <a:gd name="T64" fmla="*/ 108 w 421"/>
                <a:gd name="T65" fmla="*/ 24 h 75"/>
                <a:gd name="T66" fmla="*/ 78 w 421"/>
                <a:gd name="T67" fmla="*/ 19 h 75"/>
                <a:gd name="T68" fmla="*/ 49 w 421"/>
                <a:gd name="T69" fmla="*/ 15 h 75"/>
                <a:gd name="T70" fmla="*/ 35 w 421"/>
                <a:gd name="T71" fmla="*/ 12 h 75"/>
                <a:gd name="T72" fmla="*/ 22 w 421"/>
                <a:gd name="T73" fmla="*/ 8 h 75"/>
                <a:gd name="T74" fmla="*/ 10 w 421"/>
                <a:gd name="T75" fmla="*/ 4 h 75"/>
                <a:gd name="T76" fmla="*/ 0 w 421"/>
                <a:gd name="T77" fmla="*/ 0 h 75"/>
                <a:gd name="T78" fmla="*/ 0 w 421"/>
                <a:gd name="T79"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1" h="75">
                  <a:moveTo>
                    <a:pt x="0" y="0"/>
                  </a:moveTo>
                  <a:lnTo>
                    <a:pt x="0" y="42"/>
                  </a:lnTo>
                  <a:lnTo>
                    <a:pt x="8" y="46"/>
                  </a:lnTo>
                  <a:lnTo>
                    <a:pt x="22" y="52"/>
                  </a:lnTo>
                  <a:lnTo>
                    <a:pt x="43" y="57"/>
                  </a:lnTo>
                  <a:lnTo>
                    <a:pt x="67" y="62"/>
                  </a:lnTo>
                  <a:lnTo>
                    <a:pt x="97" y="68"/>
                  </a:lnTo>
                  <a:lnTo>
                    <a:pt x="130" y="71"/>
                  </a:lnTo>
                  <a:lnTo>
                    <a:pt x="169" y="74"/>
                  </a:lnTo>
                  <a:lnTo>
                    <a:pt x="211" y="75"/>
                  </a:lnTo>
                  <a:lnTo>
                    <a:pt x="253" y="74"/>
                  </a:lnTo>
                  <a:lnTo>
                    <a:pt x="290" y="71"/>
                  </a:lnTo>
                  <a:lnTo>
                    <a:pt x="325" y="68"/>
                  </a:lnTo>
                  <a:lnTo>
                    <a:pt x="355" y="62"/>
                  </a:lnTo>
                  <a:lnTo>
                    <a:pt x="379" y="57"/>
                  </a:lnTo>
                  <a:lnTo>
                    <a:pt x="399" y="52"/>
                  </a:lnTo>
                  <a:lnTo>
                    <a:pt x="414" y="46"/>
                  </a:lnTo>
                  <a:lnTo>
                    <a:pt x="421" y="42"/>
                  </a:lnTo>
                  <a:lnTo>
                    <a:pt x="421" y="0"/>
                  </a:lnTo>
                  <a:lnTo>
                    <a:pt x="410" y="4"/>
                  </a:lnTo>
                  <a:lnTo>
                    <a:pt x="399" y="8"/>
                  </a:lnTo>
                  <a:lnTo>
                    <a:pt x="386" y="12"/>
                  </a:lnTo>
                  <a:lnTo>
                    <a:pt x="373" y="14"/>
                  </a:lnTo>
                  <a:lnTo>
                    <a:pt x="344" y="19"/>
                  </a:lnTo>
                  <a:lnTo>
                    <a:pt x="314" y="24"/>
                  </a:lnTo>
                  <a:lnTo>
                    <a:pt x="284" y="27"/>
                  </a:lnTo>
                  <a:lnTo>
                    <a:pt x="256" y="28"/>
                  </a:lnTo>
                  <a:lnTo>
                    <a:pt x="231" y="29"/>
                  </a:lnTo>
                  <a:lnTo>
                    <a:pt x="211" y="30"/>
                  </a:lnTo>
                  <a:lnTo>
                    <a:pt x="191" y="29"/>
                  </a:lnTo>
                  <a:lnTo>
                    <a:pt x="166" y="28"/>
                  </a:lnTo>
                  <a:lnTo>
                    <a:pt x="138" y="27"/>
                  </a:lnTo>
                  <a:lnTo>
                    <a:pt x="108" y="24"/>
                  </a:lnTo>
                  <a:lnTo>
                    <a:pt x="78" y="19"/>
                  </a:lnTo>
                  <a:lnTo>
                    <a:pt x="49" y="15"/>
                  </a:lnTo>
                  <a:lnTo>
                    <a:pt x="35" y="12"/>
                  </a:lnTo>
                  <a:lnTo>
                    <a:pt x="22" y="8"/>
                  </a:lnTo>
                  <a:lnTo>
                    <a:pt x="10" y="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sp>
          <p:nvSpPr>
            <p:cNvPr id="59" name="Freeform 502">
              <a:extLst>
                <a:ext uri="{FF2B5EF4-FFF2-40B4-BE49-F238E27FC236}">
                  <a16:creationId xmlns:a16="http://schemas.microsoft.com/office/drawing/2014/main" id="{D5200CD3-AA51-BD1C-0DE2-AE42117952BB}"/>
                </a:ext>
              </a:extLst>
            </p:cNvPr>
            <p:cNvSpPr>
              <a:spLocks/>
            </p:cNvSpPr>
            <p:nvPr/>
          </p:nvSpPr>
          <p:spPr bwMode="auto">
            <a:xfrm>
              <a:off x="3756025" y="1574800"/>
              <a:ext cx="133350" cy="23813"/>
            </a:xfrm>
            <a:custGeom>
              <a:avLst/>
              <a:gdLst>
                <a:gd name="T0" fmla="*/ 0 w 421"/>
                <a:gd name="T1" fmla="*/ 0 h 75"/>
                <a:gd name="T2" fmla="*/ 0 w 421"/>
                <a:gd name="T3" fmla="*/ 42 h 75"/>
                <a:gd name="T4" fmla="*/ 8 w 421"/>
                <a:gd name="T5" fmla="*/ 48 h 75"/>
                <a:gd name="T6" fmla="*/ 22 w 421"/>
                <a:gd name="T7" fmla="*/ 53 h 75"/>
                <a:gd name="T8" fmla="*/ 43 w 421"/>
                <a:gd name="T9" fmla="*/ 58 h 75"/>
                <a:gd name="T10" fmla="*/ 67 w 421"/>
                <a:gd name="T11" fmla="*/ 64 h 75"/>
                <a:gd name="T12" fmla="*/ 97 w 421"/>
                <a:gd name="T13" fmla="*/ 68 h 75"/>
                <a:gd name="T14" fmla="*/ 130 w 421"/>
                <a:gd name="T15" fmla="*/ 72 h 75"/>
                <a:gd name="T16" fmla="*/ 169 w 421"/>
                <a:gd name="T17" fmla="*/ 74 h 75"/>
                <a:gd name="T18" fmla="*/ 211 w 421"/>
                <a:gd name="T19" fmla="*/ 75 h 75"/>
                <a:gd name="T20" fmla="*/ 253 w 421"/>
                <a:gd name="T21" fmla="*/ 74 h 75"/>
                <a:gd name="T22" fmla="*/ 290 w 421"/>
                <a:gd name="T23" fmla="*/ 72 h 75"/>
                <a:gd name="T24" fmla="*/ 325 w 421"/>
                <a:gd name="T25" fmla="*/ 68 h 75"/>
                <a:gd name="T26" fmla="*/ 355 w 421"/>
                <a:gd name="T27" fmla="*/ 64 h 75"/>
                <a:gd name="T28" fmla="*/ 379 w 421"/>
                <a:gd name="T29" fmla="*/ 58 h 75"/>
                <a:gd name="T30" fmla="*/ 399 w 421"/>
                <a:gd name="T31" fmla="*/ 53 h 75"/>
                <a:gd name="T32" fmla="*/ 414 w 421"/>
                <a:gd name="T33" fmla="*/ 48 h 75"/>
                <a:gd name="T34" fmla="*/ 421 w 421"/>
                <a:gd name="T35" fmla="*/ 42 h 75"/>
                <a:gd name="T36" fmla="*/ 421 w 421"/>
                <a:gd name="T37" fmla="*/ 0 h 75"/>
                <a:gd name="T38" fmla="*/ 410 w 421"/>
                <a:gd name="T39" fmla="*/ 5 h 75"/>
                <a:gd name="T40" fmla="*/ 399 w 421"/>
                <a:gd name="T41" fmla="*/ 9 h 75"/>
                <a:gd name="T42" fmla="*/ 386 w 421"/>
                <a:gd name="T43" fmla="*/ 12 h 75"/>
                <a:gd name="T44" fmla="*/ 373 w 421"/>
                <a:gd name="T45" fmla="*/ 15 h 75"/>
                <a:gd name="T46" fmla="*/ 344 w 421"/>
                <a:gd name="T47" fmla="*/ 21 h 75"/>
                <a:gd name="T48" fmla="*/ 314 w 421"/>
                <a:gd name="T49" fmla="*/ 24 h 75"/>
                <a:gd name="T50" fmla="*/ 284 w 421"/>
                <a:gd name="T51" fmla="*/ 27 h 75"/>
                <a:gd name="T52" fmla="*/ 256 w 421"/>
                <a:gd name="T53" fmla="*/ 29 h 75"/>
                <a:gd name="T54" fmla="*/ 231 w 421"/>
                <a:gd name="T55" fmla="*/ 30 h 75"/>
                <a:gd name="T56" fmla="*/ 211 w 421"/>
                <a:gd name="T57" fmla="*/ 30 h 75"/>
                <a:gd name="T58" fmla="*/ 191 w 421"/>
                <a:gd name="T59" fmla="*/ 30 h 75"/>
                <a:gd name="T60" fmla="*/ 166 w 421"/>
                <a:gd name="T61" fmla="*/ 29 h 75"/>
                <a:gd name="T62" fmla="*/ 138 w 421"/>
                <a:gd name="T63" fmla="*/ 27 h 75"/>
                <a:gd name="T64" fmla="*/ 108 w 421"/>
                <a:gd name="T65" fmla="*/ 24 h 75"/>
                <a:gd name="T66" fmla="*/ 78 w 421"/>
                <a:gd name="T67" fmla="*/ 21 h 75"/>
                <a:gd name="T68" fmla="*/ 49 w 421"/>
                <a:gd name="T69" fmla="*/ 15 h 75"/>
                <a:gd name="T70" fmla="*/ 35 w 421"/>
                <a:gd name="T71" fmla="*/ 12 h 75"/>
                <a:gd name="T72" fmla="*/ 22 w 421"/>
                <a:gd name="T73" fmla="*/ 9 h 75"/>
                <a:gd name="T74" fmla="*/ 10 w 421"/>
                <a:gd name="T75" fmla="*/ 5 h 75"/>
                <a:gd name="T76" fmla="*/ 0 w 421"/>
                <a:gd name="T77" fmla="*/ 1 h 75"/>
                <a:gd name="T78" fmla="*/ 0 w 421"/>
                <a:gd name="T79"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1" h="75">
                  <a:moveTo>
                    <a:pt x="0" y="0"/>
                  </a:moveTo>
                  <a:lnTo>
                    <a:pt x="0" y="42"/>
                  </a:lnTo>
                  <a:lnTo>
                    <a:pt x="8" y="48"/>
                  </a:lnTo>
                  <a:lnTo>
                    <a:pt x="22" y="53"/>
                  </a:lnTo>
                  <a:lnTo>
                    <a:pt x="43" y="58"/>
                  </a:lnTo>
                  <a:lnTo>
                    <a:pt x="67" y="64"/>
                  </a:lnTo>
                  <a:lnTo>
                    <a:pt x="97" y="68"/>
                  </a:lnTo>
                  <a:lnTo>
                    <a:pt x="130" y="72"/>
                  </a:lnTo>
                  <a:lnTo>
                    <a:pt x="169" y="74"/>
                  </a:lnTo>
                  <a:lnTo>
                    <a:pt x="211" y="75"/>
                  </a:lnTo>
                  <a:lnTo>
                    <a:pt x="253" y="74"/>
                  </a:lnTo>
                  <a:lnTo>
                    <a:pt x="290" y="72"/>
                  </a:lnTo>
                  <a:lnTo>
                    <a:pt x="325" y="68"/>
                  </a:lnTo>
                  <a:lnTo>
                    <a:pt x="355" y="64"/>
                  </a:lnTo>
                  <a:lnTo>
                    <a:pt x="379" y="58"/>
                  </a:lnTo>
                  <a:lnTo>
                    <a:pt x="399" y="53"/>
                  </a:lnTo>
                  <a:lnTo>
                    <a:pt x="414" y="48"/>
                  </a:lnTo>
                  <a:lnTo>
                    <a:pt x="421" y="42"/>
                  </a:lnTo>
                  <a:lnTo>
                    <a:pt x="421" y="0"/>
                  </a:lnTo>
                  <a:lnTo>
                    <a:pt x="410" y="5"/>
                  </a:lnTo>
                  <a:lnTo>
                    <a:pt x="399" y="9"/>
                  </a:lnTo>
                  <a:lnTo>
                    <a:pt x="386" y="12"/>
                  </a:lnTo>
                  <a:lnTo>
                    <a:pt x="373" y="15"/>
                  </a:lnTo>
                  <a:lnTo>
                    <a:pt x="344" y="21"/>
                  </a:lnTo>
                  <a:lnTo>
                    <a:pt x="314" y="24"/>
                  </a:lnTo>
                  <a:lnTo>
                    <a:pt x="284" y="27"/>
                  </a:lnTo>
                  <a:lnTo>
                    <a:pt x="256" y="29"/>
                  </a:lnTo>
                  <a:lnTo>
                    <a:pt x="231" y="30"/>
                  </a:lnTo>
                  <a:lnTo>
                    <a:pt x="211" y="30"/>
                  </a:lnTo>
                  <a:lnTo>
                    <a:pt x="191" y="30"/>
                  </a:lnTo>
                  <a:lnTo>
                    <a:pt x="166" y="29"/>
                  </a:lnTo>
                  <a:lnTo>
                    <a:pt x="138" y="27"/>
                  </a:lnTo>
                  <a:lnTo>
                    <a:pt x="108" y="24"/>
                  </a:lnTo>
                  <a:lnTo>
                    <a:pt x="78" y="21"/>
                  </a:lnTo>
                  <a:lnTo>
                    <a:pt x="49" y="15"/>
                  </a:lnTo>
                  <a:lnTo>
                    <a:pt x="35" y="12"/>
                  </a:lnTo>
                  <a:lnTo>
                    <a:pt x="22" y="9"/>
                  </a:lnTo>
                  <a:lnTo>
                    <a:pt x="10" y="5"/>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sp>
          <p:nvSpPr>
            <p:cNvPr id="60" name="Freeform 503">
              <a:extLst>
                <a:ext uri="{FF2B5EF4-FFF2-40B4-BE49-F238E27FC236}">
                  <a16:creationId xmlns:a16="http://schemas.microsoft.com/office/drawing/2014/main" id="{1E2D7332-5ADA-0413-F6EE-00F14031514E}"/>
                </a:ext>
              </a:extLst>
            </p:cNvPr>
            <p:cNvSpPr>
              <a:spLocks/>
            </p:cNvSpPr>
            <p:nvPr/>
          </p:nvSpPr>
          <p:spPr bwMode="auto">
            <a:xfrm>
              <a:off x="3756025" y="1550988"/>
              <a:ext cx="133350" cy="23813"/>
            </a:xfrm>
            <a:custGeom>
              <a:avLst/>
              <a:gdLst>
                <a:gd name="T0" fmla="*/ 0 w 421"/>
                <a:gd name="T1" fmla="*/ 0 h 75"/>
                <a:gd name="T2" fmla="*/ 0 w 421"/>
                <a:gd name="T3" fmla="*/ 42 h 75"/>
                <a:gd name="T4" fmla="*/ 8 w 421"/>
                <a:gd name="T5" fmla="*/ 47 h 75"/>
                <a:gd name="T6" fmla="*/ 22 w 421"/>
                <a:gd name="T7" fmla="*/ 53 h 75"/>
                <a:gd name="T8" fmla="*/ 43 w 421"/>
                <a:gd name="T9" fmla="*/ 58 h 75"/>
                <a:gd name="T10" fmla="*/ 67 w 421"/>
                <a:gd name="T11" fmla="*/ 64 h 75"/>
                <a:gd name="T12" fmla="*/ 97 w 421"/>
                <a:gd name="T13" fmla="*/ 68 h 75"/>
                <a:gd name="T14" fmla="*/ 130 w 421"/>
                <a:gd name="T15" fmla="*/ 72 h 75"/>
                <a:gd name="T16" fmla="*/ 169 w 421"/>
                <a:gd name="T17" fmla="*/ 74 h 75"/>
                <a:gd name="T18" fmla="*/ 211 w 421"/>
                <a:gd name="T19" fmla="*/ 75 h 75"/>
                <a:gd name="T20" fmla="*/ 253 w 421"/>
                <a:gd name="T21" fmla="*/ 74 h 75"/>
                <a:gd name="T22" fmla="*/ 290 w 421"/>
                <a:gd name="T23" fmla="*/ 72 h 75"/>
                <a:gd name="T24" fmla="*/ 325 w 421"/>
                <a:gd name="T25" fmla="*/ 68 h 75"/>
                <a:gd name="T26" fmla="*/ 355 w 421"/>
                <a:gd name="T27" fmla="*/ 64 h 75"/>
                <a:gd name="T28" fmla="*/ 379 w 421"/>
                <a:gd name="T29" fmla="*/ 58 h 75"/>
                <a:gd name="T30" fmla="*/ 399 w 421"/>
                <a:gd name="T31" fmla="*/ 53 h 75"/>
                <a:gd name="T32" fmla="*/ 414 w 421"/>
                <a:gd name="T33" fmla="*/ 47 h 75"/>
                <a:gd name="T34" fmla="*/ 421 w 421"/>
                <a:gd name="T35" fmla="*/ 42 h 75"/>
                <a:gd name="T36" fmla="*/ 421 w 421"/>
                <a:gd name="T37" fmla="*/ 0 h 75"/>
                <a:gd name="T38" fmla="*/ 410 w 421"/>
                <a:gd name="T39" fmla="*/ 5 h 75"/>
                <a:gd name="T40" fmla="*/ 399 w 421"/>
                <a:gd name="T41" fmla="*/ 9 h 75"/>
                <a:gd name="T42" fmla="*/ 386 w 421"/>
                <a:gd name="T43" fmla="*/ 12 h 75"/>
                <a:gd name="T44" fmla="*/ 373 w 421"/>
                <a:gd name="T45" fmla="*/ 15 h 75"/>
                <a:gd name="T46" fmla="*/ 344 w 421"/>
                <a:gd name="T47" fmla="*/ 21 h 75"/>
                <a:gd name="T48" fmla="*/ 314 w 421"/>
                <a:gd name="T49" fmla="*/ 24 h 75"/>
                <a:gd name="T50" fmla="*/ 284 w 421"/>
                <a:gd name="T51" fmla="*/ 27 h 75"/>
                <a:gd name="T52" fmla="*/ 256 w 421"/>
                <a:gd name="T53" fmla="*/ 29 h 75"/>
                <a:gd name="T54" fmla="*/ 231 w 421"/>
                <a:gd name="T55" fmla="*/ 30 h 75"/>
                <a:gd name="T56" fmla="*/ 211 w 421"/>
                <a:gd name="T57" fmla="*/ 30 h 75"/>
                <a:gd name="T58" fmla="*/ 191 w 421"/>
                <a:gd name="T59" fmla="*/ 30 h 75"/>
                <a:gd name="T60" fmla="*/ 166 w 421"/>
                <a:gd name="T61" fmla="*/ 29 h 75"/>
                <a:gd name="T62" fmla="*/ 138 w 421"/>
                <a:gd name="T63" fmla="*/ 27 h 75"/>
                <a:gd name="T64" fmla="*/ 108 w 421"/>
                <a:gd name="T65" fmla="*/ 24 h 75"/>
                <a:gd name="T66" fmla="*/ 78 w 421"/>
                <a:gd name="T67" fmla="*/ 21 h 75"/>
                <a:gd name="T68" fmla="*/ 49 w 421"/>
                <a:gd name="T69" fmla="*/ 15 h 75"/>
                <a:gd name="T70" fmla="*/ 35 w 421"/>
                <a:gd name="T71" fmla="*/ 12 h 75"/>
                <a:gd name="T72" fmla="*/ 22 w 421"/>
                <a:gd name="T73" fmla="*/ 9 h 75"/>
                <a:gd name="T74" fmla="*/ 10 w 421"/>
                <a:gd name="T75" fmla="*/ 5 h 75"/>
                <a:gd name="T76" fmla="*/ 0 w 421"/>
                <a:gd name="T7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75">
                  <a:moveTo>
                    <a:pt x="0" y="0"/>
                  </a:moveTo>
                  <a:lnTo>
                    <a:pt x="0" y="42"/>
                  </a:lnTo>
                  <a:lnTo>
                    <a:pt x="8" y="47"/>
                  </a:lnTo>
                  <a:lnTo>
                    <a:pt x="22" y="53"/>
                  </a:lnTo>
                  <a:lnTo>
                    <a:pt x="43" y="58"/>
                  </a:lnTo>
                  <a:lnTo>
                    <a:pt x="67" y="64"/>
                  </a:lnTo>
                  <a:lnTo>
                    <a:pt x="97" y="68"/>
                  </a:lnTo>
                  <a:lnTo>
                    <a:pt x="130" y="72"/>
                  </a:lnTo>
                  <a:lnTo>
                    <a:pt x="169" y="74"/>
                  </a:lnTo>
                  <a:lnTo>
                    <a:pt x="211" y="75"/>
                  </a:lnTo>
                  <a:lnTo>
                    <a:pt x="253" y="74"/>
                  </a:lnTo>
                  <a:lnTo>
                    <a:pt x="290" y="72"/>
                  </a:lnTo>
                  <a:lnTo>
                    <a:pt x="325" y="68"/>
                  </a:lnTo>
                  <a:lnTo>
                    <a:pt x="355" y="64"/>
                  </a:lnTo>
                  <a:lnTo>
                    <a:pt x="379" y="58"/>
                  </a:lnTo>
                  <a:lnTo>
                    <a:pt x="399" y="53"/>
                  </a:lnTo>
                  <a:lnTo>
                    <a:pt x="414" y="47"/>
                  </a:lnTo>
                  <a:lnTo>
                    <a:pt x="421" y="42"/>
                  </a:lnTo>
                  <a:lnTo>
                    <a:pt x="421" y="0"/>
                  </a:lnTo>
                  <a:lnTo>
                    <a:pt x="410" y="5"/>
                  </a:lnTo>
                  <a:lnTo>
                    <a:pt x="399" y="9"/>
                  </a:lnTo>
                  <a:lnTo>
                    <a:pt x="386" y="12"/>
                  </a:lnTo>
                  <a:lnTo>
                    <a:pt x="373" y="15"/>
                  </a:lnTo>
                  <a:lnTo>
                    <a:pt x="344" y="21"/>
                  </a:lnTo>
                  <a:lnTo>
                    <a:pt x="314" y="24"/>
                  </a:lnTo>
                  <a:lnTo>
                    <a:pt x="284" y="27"/>
                  </a:lnTo>
                  <a:lnTo>
                    <a:pt x="256" y="29"/>
                  </a:lnTo>
                  <a:lnTo>
                    <a:pt x="231" y="30"/>
                  </a:lnTo>
                  <a:lnTo>
                    <a:pt x="211" y="30"/>
                  </a:lnTo>
                  <a:lnTo>
                    <a:pt x="191" y="30"/>
                  </a:lnTo>
                  <a:lnTo>
                    <a:pt x="166" y="29"/>
                  </a:lnTo>
                  <a:lnTo>
                    <a:pt x="138" y="27"/>
                  </a:lnTo>
                  <a:lnTo>
                    <a:pt x="108" y="24"/>
                  </a:lnTo>
                  <a:lnTo>
                    <a:pt x="78" y="21"/>
                  </a:lnTo>
                  <a:lnTo>
                    <a:pt x="49" y="15"/>
                  </a:lnTo>
                  <a:lnTo>
                    <a:pt x="35" y="12"/>
                  </a:lnTo>
                  <a:lnTo>
                    <a:pt x="22" y="9"/>
                  </a:lnTo>
                  <a:lnTo>
                    <a:pt x="10"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sp>
          <p:nvSpPr>
            <p:cNvPr id="61" name="Freeform 504">
              <a:extLst>
                <a:ext uri="{FF2B5EF4-FFF2-40B4-BE49-F238E27FC236}">
                  <a16:creationId xmlns:a16="http://schemas.microsoft.com/office/drawing/2014/main" id="{E6FEAF58-EF47-32EA-F1C3-0EDA5180F8B2}"/>
                </a:ext>
              </a:extLst>
            </p:cNvPr>
            <p:cNvSpPr>
              <a:spLocks/>
            </p:cNvSpPr>
            <p:nvPr/>
          </p:nvSpPr>
          <p:spPr bwMode="auto">
            <a:xfrm>
              <a:off x="3756025" y="1527175"/>
              <a:ext cx="133350" cy="23813"/>
            </a:xfrm>
            <a:custGeom>
              <a:avLst/>
              <a:gdLst>
                <a:gd name="T0" fmla="*/ 0 w 421"/>
                <a:gd name="T1" fmla="*/ 0 h 75"/>
                <a:gd name="T2" fmla="*/ 0 w 421"/>
                <a:gd name="T3" fmla="*/ 42 h 75"/>
                <a:gd name="T4" fmla="*/ 8 w 421"/>
                <a:gd name="T5" fmla="*/ 46 h 75"/>
                <a:gd name="T6" fmla="*/ 22 w 421"/>
                <a:gd name="T7" fmla="*/ 52 h 75"/>
                <a:gd name="T8" fmla="*/ 43 w 421"/>
                <a:gd name="T9" fmla="*/ 58 h 75"/>
                <a:gd name="T10" fmla="*/ 67 w 421"/>
                <a:gd name="T11" fmla="*/ 63 h 75"/>
                <a:gd name="T12" fmla="*/ 97 w 421"/>
                <a:gd name="T13" fmla="*/ 68 h 75"/>
                <a:gd name="T14" fmla="*/ 130 w 421"/>
                <a:gd name="T15" fmla="*/ 72 h 75"/>
                <a:gd name="T16" fmla="*/ 169 w 421"/>
                <a:gd name="T17" fmla="*/ 74 h 75"/>
                <a:gd name="T18" fmla="*/ 211 w 421"/>
                <a:gd name="T19" fmla="*/ 75 h 75"/>
                <a:gd name="T20" fmla="*/ 253 w 421"/>
                <a:gd name="T21" fmla="*/ 74 h 75"/>
                <a:gd name="T22" fmla="*/ 290 w 421"/>
                <a:gd name="T23" fmla="*/ 72 h 75"/>
                <a:gd name="T24" fmla="*/ 325 w 421"/>
                <a:gd name="T25" fmla="*/ 68 h 75"/>
                <a:gd name="T26" fmla="*/ 355 w 421"/>
                <a:gd name="T27" fmla="*/ 63 h 75"/>
                <a:gd name="T28" fmla="*/ 379 w 421"/>
                <a:gd name="T29" fmla="*/ 58 h 75"/>
                <a:gd name="T30" fmla="*/ 399 w 421"/>
                <a:gd name="T31" fmla="*/ 52 h 75"/>
                <a:gd name="T32" fmla="*/ 414 w 421"/>
                <a:gd name="T33" fmla="*/ 47 h 75"/>
                <a:gd name="T34" fmla="*/ 421 w 421"/>
                <a:gd name="T35" fmla="*/ 42 h 75"/>
                <a:gd name="T36" fmla="*/ 421 w 421"/>
                <a:gd name="T37" fmla="*/ 0 h 75"/>
                <a:gd name="T38" fmla="*/ 410 w 421"/>
                <a:gd name="T39" fmla="*/ 4 h 75"/>
                <a:gd name="T40" fmla="*/ 399 w 421"/>
                <a:gd name="T41" fmla="*/ 9 h 75"/>
                <a:gd name="T42" fmla="*/ 386 w 421"/>
                <a:gd name="T43" fmla="*/ 12 h 75"/>
                <a:gd name="T44" fmla="*/ 373 w 421"/>
                <a:gd name="T45" fmla="*/ 15 h 75"/>
                <a:gd name="T46" fmla="*/ 344 w 421"/>
                <a:gd name="T47" fmla="*/ 19 h 75"/>
                <a:gd name="T48" fmla="*/ 314 w 421"/>
                <a:gd name="T49" fmla="*/ 24 h 75"/>
                <a:gd name="T50" fmla="*/ 284 w 421"/>
                <a:gd name="T51" fmla="*/ 27 h 75"/>
                <a:gd name="T52" fmla="*/ 256 w 421"/>
                <a:gd name="T53" fmla="*/ 29 h 75"/>
                <a:gd name="T54" fmla="*/ 231 w 421"/>
                <a:gd name="T55" fmla="*/ 29 h 75"/>
                <a:gd name="T56" fmla="*/ 211 w 421"/>
                <a:gd name="T57" fmla="*/ 30 h 75"/>
                <a:gd name="T58" fmla="*/ 191 w 421"/>
                <a:gd name="T59" fmla="*/ 29 h 75"/>
                <a:gd name="T60" fmla="*/ 166 w 421"/>
                <a:gd name="T61" fmla="*/ 28 h 75"/>
                <a:gd name="T62" fmla="*/ 138 w 421"/>
                <a:gd name="T63" fmla="*/ 27 h 75"/>
                <a:gd name="T64" fmla="*/ 108 w 421"/>
                <a:gd name="T65" fmla="*/ 24 h 75"/>
                <a:gd name="T66" fmla="*/ 78 w 421"/>
                <a:gd name="T67" fmla="*/ 19 h 75"/>
                <a:gd name="T68" fmla="*/ 49 w 421"/>
                <a:gd name="T69" fmla="*/ 15 h 75"/>
                <a:gd name="T70" fmla="*/ 35 w 421"/>
                <a:gd name="T71" fmla="*/ 12 h 75"/>
                <a:gd name="T72" fmla="*/ 22 w 421"/>
                <a:gd name="T73" fmla="*/ 9 h 75"/>
                <a:gd name="T74" fmla="*/ 10 w 421"/>
                <a:gd name="T75" fmla="*/ 4 h 75"/>
                <a:gd name="T76" fmla="*/ 0 w 421"/>
                <a:gd name="T7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75">
                  <a:moveTo>
                    <a:pt x="0" y="0"/>
                  </a:moveTo>
                  <a:lnTo>
                    <a:pt x="0" y="42"/>
                  </a:lnTo>
                  <a:lnTo>
                    <a:pt x="8" y="46"/>
                  </a:lnTo>
                  <a:lnTo>
                    <a:pt x="22" y="52"/>
                  </a:lnTo>
                  <a:lnTo>
                    <a:pt x="43" y="58"/>
                  </a:lnTo>
                  <a:lnTo>
                    <a:pt x="67" y="63"/>
                  </a:lnTo>
                  <a:lnTo>
                    <a:pt x="97" y="68"/>
                  </a:lnTo>
                  <a:lnTo>
                    <a:pt x="130" y="72"/>
                  </a:lnTo>
                  <a:lnTo>
                    <a:pt x="169" y="74"/>
                  </a:lnTo>
                  <a:lnTo>
                    <a:pt x="211" y="75"/>
                  </a:lnTo>
                  <a:lnTo>
                    <a:pt x="253" y="74"/>
                  </a:lnTo>
                  <a:lnTo>
                    <a:pt x="290" y="72"/>
                  </a:lnTo>
                  <a:lnTo>
                    <a:pt x="325" y="68"/>
                  </a:lnTo>
                  <a:lnTo>
                    <a:pt x="355" y="63"/>
                  </a:lnTo>
                  <a:lnTo>
                    <a:pt x="379" y="58"/>
                  </a:lnTo>
                  <a:lnTo>
                    <a:pt x="399" y="52"/>
                  </a:lnTo>
                  <a:lnTo>
                    <a:pt x="414" y="47"/>
                  </a:lnTo>
                  <a:lnTo>
                    <a:pt x="421" y="42"/>
                  </a:lnTo>
                  <a:lnTo>
                    <a:pt x="421" y="0"/>
                  </a:lnTo>
                  <a:lnTo>
                    <a:pt x="410" y="4"/>
                  </a:lnTo>
                  <a:lnTo>
                    <a:pt x="399" y="9"/>
                  </a:lnTo>
                  <a:lnTo>
                    <a:pt x="386" y="12"/>
                  </a:lnTo>
                  <a:lnTo>
                    <a:pt x="373" y="15"/>
                  </a:lnTo>
                  <a:lnTo>
                    <a:pt x="344" y="19"/>
                  </a:lnTo>
                  <a:lnTo>
                    <a:pt x="314" y="24"/>
                  </a:lnTo>
                  <a:lnTo>
                    <a:pt x="284" y="27"/>
                  </a:lnTo>
                  <a:lnTo>
                    <a:pt x="256" y="29"/>
                  </a:lnTo>
                  <a:lnTo>
                    <a:pt x="231" y="29"/>
                  </a:lnTo>
                  <a:lnTo>
                    <a:pt x="211" y="30"/>
                  </a:lnTo>
                  <a:lnTo>
                    <a:pt x="191" y="29"/>
                  </a:lnTo>
                  <a:lnTo>
                    <a:pt x="166" y="28"/>
                  </a:lnTo>
                  <a:lnTo>
                    <a:pt x="138" y="27"/>
                  </a:lnTo>
                  <a:lnTo>
                    <a:pt x="108" y="24"/>
                  </a:lnTo>
                  <a:lnTo>
                    <a:pt x="78" y="19"/>
                  </a:lnTo>
                  <a:lnTo>
                    <a:pt x="49" y="15"/>
                  </a:lnTo>
                  <a:lnTo>
                    <a:pt x="35" y="12"/>
                  </a:lnTo>
                  <a:lnTo>
                    <a:pt x="22" y="9"/>
                  </a:lnTo>
                  <a:lnTo>
                    <a:pt x="10" y="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grpSp>
      <p:grpSp>
        <p:nvGrpSpPr>
          <p:cNvPr id="62" name="Group 61" descr="Icon of human being and speech bubble. ">
            <a:extLst>
              <a:ext uri="{FF2B5EF4-FFF2-40B4-BE49-F238E27FC236}">
                <a16:creationId xmlns:a16="http://schemas.microsoft.com/office/drawing/2014/main" id="{F0D6C661-EED7-8804-98D8-7F6BFE787D09}"/>
              </a:ext>
            </a:extLst>
          </p:cNvPr>
          <p:cNvGrpSpPr/>
          <p:nvPr>
            <p:custDataLst>
              <p:tags r:id="rId19"/>
            </p:custDataLst>
          </p:nvPr>
        </p:nvGrpSpPr>
        <p:grpSpPr>
          <a:xfrm>
            <a:off x="4648727" y="1943855"/>
            <a:ext cx="246356" cy="264118"/>
            <a:chOff x="3171788" y="779462"/>
            <a:chExt cx="284163" cy="285751"/>
          </a:xfrm>
          <a:solidFill>
            <a:schemeClr val="bg1"/>
          </a:solidFill>
        </p:grpSpPr>
        <p:sp>
          <p:nvSpPr>
            <p:cNvPr id="63" name="Freeform 2993">
              <a:extLst>
                <a:ext uri="{FF2B5EF4-FFF2-40B4-BE49-F238E27FC236}">
                  <a16:creationId xmlns:a16="http://schemas.microsoft.com/office/drawing/2014/main" id="{A95D1589-9F05-4A67-645A-5C99A7CBBE3B}"/>
                </a:ext>
              </a:extLst>
            </p:cNvPr>
            <p:cNvSpPr>
              <a:spLocks noEditPoints="1"/>
            </p:cNvSpPr>
            <p:nvPr/>
          </p:nvSpPr>
          <p:spPr bwMode="auto">
            <a:xfrm>
              <a:off x="3290851" y="779462"/>
              <a:ext cx="165100" cy="196850"/>
            </a:xfrm>
            <a:custGeom>
              <a:avLst/>
              <a:gdLst>
                <a:gd name="T0" fmla="*/ 291 w 416"/>
                <a:gd name="T1" fmla="*/ 221 h 493"/>
                <a:gd name="T2" fmla="*/ 339 w 416"/>
                <a:gd name="T3" fmla="*/ 173 h 493"/>
                <a:gd name="T4" fmla="*/ 242 w 416"/>
                <a:gd name="T5" fmla="*/ 221 h 493"/>
                <a:gd name="T6" fmla="*/ 195 w 416"/>
                <a:gd name="T7" fmla="*/ 173 h 493"/>
                <a:gd name="T8" fmla="*/ 242 w 416"/>
                <a:gd name="T9" fmla="*/ 221 h 493"/>
                <a:gd name="T10" fmla="*/ 99 w 416"/>
                <a:gd name="T11" fmla="*/ 221 h 493"/>
                <a:gd name="T12" fmla="*/ 147 w 416"/>
                <a:gd name="T13" fmla="*/ 173 h 493"/>
                <a:gd name="T14" fmla="*/ 208 w 416"/>
                <a:gd name="T15" fmla="*/ 0 h 493"/>
                <a:gd name="T16" fmla="*/ 166 w 416"/>
                <a:gd name="T17" fmla="*/ 3 h 493"/>
                <a:gd name="T18" fmla="*/ 127 w 416"/>
                <a:gd name="T19" fmla="*/ 15 h 493"/>
                <a:gd name="T20" fmla="*/ 92 w 416"/>
                <a:gd name="T21" fmla="*/ 33 h 493"/>
                <a:gd name="T22" fmla="*/ 61 w 416"/>
                <a:gd name="T23" fmla="*/ 57 h 493"/>
                <a:gd name="T24" fmla="*/ 35 w 416"/>
                <a:gd name="T25" fmla="*/ 85 h 493"/>
                <a:gd name="T26" fmla="*/ 16 w 416"/>
                <a:gd name="T27" fmla="*/ 117 h 493"/>
                <a:gd name="T28" fmla="*/ 4 w 416"/>
                <a:gd name="T29" fmla="*/ 153 h 493"/>
                <a:gd name="T30" fmla="*/ 0 w 416"/>
                <a:gd name="T31" fmla="*/ 192 h 493"/>
                <a:gd name="T32" fmla="*/ 0 w 416"/>
                <a:gd name="T33" fmla="*/ 194 h 493"/>
                <a:gd name="T34" fmla="*/ 26 w 416"/>
                <a:gd name="T35" fmla="*/ 204 h 493"/>
                <a:gd name="T36" fmla="*/ 47 w 416"/>
                <a:gd name="T37" fmla="*/ 220 h 493"/>
                <a:gd name="T38" fmla="*/ 64 w 416"/>
                <a:gd name="T39" fmla="*/ 238 h 493"/>
                <a:gd name="T40" fmla="*/ 72 w 416"/>
                <a:gd name="T41" fmla="*/ 260 h 493"/>
                <a:gd name="T42" fmla="*/ 76 w 416"/>
                <a:gd name="T43" fmla="*/ 277 h 493"/>
                <a:gd name="T44" fmla="*/ 76 w 416"/>
                <a:gd name="T45" fmla="*/ 293 h 493"/>
                <a:gd name="T46" fmla="*/ 73 w 416"/>
                <a:gd name="T47" fmla="*/ 311 h 493"/>
                <a:gd name="T48" fmla="*/ 67 w 416"/>
                <a:gd name="T49" fmla="*/ 330 h 493"/>
                <a:gd name="T50" fmla="*/ 70 w 416"/>
                <a:gd name="T51" fmla="*/ 333 h 493"/>
                <a:gd name="T52" fmla="*/ 77 w 416"/>
                <a:gd name="T53" fmla="*/ 349 h 493"/>
                <a:gd name="T54" fmla="*/ 94 w 416"/>
                <a:gd name="T55" fmla="*/ 361 h 493"/>
                <a:gd name="T56" fmla="*/ 114 w 416"/>
                <a:gd name="T57" fmla="*/ 371 h 493"/>
                <a:gd name="T58" fmla="*/ 132 w 416"/>
                <a:gd name="T59" fmla="*/ 378 h 493"/>
                <a:gd name="T60" fmla="*/ 153 w 416"/>
                <a:gd name="T61" fmla="*/ 383 h 493"/>
                <a:gd name="T62" fmla="*/ 153 w 416"/>
                <a:gd name="T63" fmla="*/ 428 h 493"/>
                <a:gd name="T64" fmla="*/ 153 w 416"/>
                <a:gd name="T65" fmla="*/ 465 h 493"/>
                <a:gd name="T66" fmla="*/ 173 w 416"/>
                <a:gd name="T67" fmla="*/ 473 h 493"/>
                <a:gd name="T68" fmla="*/ 203 w 416"/>
                <a:gd name="T69" fmla="*/ 446 h 493"/>
                <a:gd name="T70" fmla="*/ 249 w 416"/>
                <a:gd name="T71" fmla="*/ 406 h 493"/>
                <a:gd name="T72" fmla="*/ 274 w 416"/>
                <a:gd name="T73" fmla="*/ 385 h 493"/>
                <a:gd name="T74" fmla="*/ 290 w 416"/>
                <a:gd name="T75" fmla="*/ 371 h 493"/>
                <a:gd name="T76" fmla="*/ 317 w 416"/>
                <a:gd name="T77" fmla="*/ 358 h 493"/>
                <a:gd name="T78" fmla="*/ 342 w 416"/>
                <a:gd name="T79" fmla="*/ 341 h 493"/>
                <a:gd name="T80" fmla="*/ 364 w 416"/>
                <a:gd name="T81" fmla="*/ 321 h 493"/>
                <a:gd name="T82" fmla="*/ 383 w 416"/>
                <a:gd name="T83" fmla="*/ 299 h 493"/>
                <a:gd name="T84" fmla="*/ 397 w 416"/>
                <a:gd name="T85" fmla="*/ 276 h 493"/>
                <a:gd name="T86" fmla="*/ 408 w 416"/>
                <a:gd name="T87" fmla="*/ 249 h 493"/>
                <a:gd name="T88" fmla="*/ 415 w 416"/>
                <a:gd name="T89" fmla="*/ 222 h 493"/>
                <a:gd name="T90" fmla="*/ 416 w 416"/>
                <a:gd name="T91" fmla="*/ 192 h 493"/>
                <a:gd name="T92" fmla="*/ 412 w 416"/>
                <a:gd name="T93" fmla="*/ 154 h 493"/>
                <a:gd name="T94" fmla="*/ 400 w 416"/>
                <a:gd name="T95" fmla="*/ 117 h 493"/>
                <a:gd name="T96" fmla="*/ 381 w 416"/>
                <a:gd name="T97" fmla="*/ 85 h 493"/>
                <a:gd name="T98" fmla="*/ 355 w 416"/>
                <a:gd name="T99" fmla="*/ 57 h 493"/>
                <a:gd name="T100" fmla="*/ 324 w 416"/>
                <a:gd name="T101" fmla="*/ 33 h 493"/>
                <a:gd name="T102" fmla="*/ 289 w 416"/>
                <a:gd name="T103" fmla="*/ 15 h 493"/>
                <a:gd name="T104" fmla="*/ 251 w 416"/>
                <a:gd name="T105" fmla="*/ 3 h 493"/>
                <a:gd name="T106" fmla="*/ 208 w 416"/>
                <a:gd name="T107" fmla="*/ 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6" h="493">
                  <a:moveTo>
                    <a:pt x="339" y="221"/>
                  </a:moveTo>
                  <a:lnTo>
                    <a:pt x="291" y="221"/>
                  </a:lnTo>
                  <a:lnTo>
                    <a:pt x="291" y="173"/>
                  </a:lnTo>
                  <a:lnTo>
                    <a:pt x="339" y="173"/>
                  </a:lnTo>
                  <a:lnTo>
                    <a:pt x="339" y="221"/>
                  </a:lnTo>
                  <a:close/>
                  <a:moveTo>
                    <a:pt x="242" y="221"/>
                  </a:moveTo>
                  <a:lnTo>
                    <a:pt x="195" y="221"/>
                  </a:lnTo>
                  <a:lnTo>
                    <a:pt x="195" y="173"/>
                  </a:lnTo>
                  <a:lnTo>
                    <a:pt x="242" y="173"/>
                  </a:lnTo>
                  <a:lnTo>
                    <a:pt x="242" y="221"/>
                  </a:lnTo>
                  <a:close/>
                  <a:moveTo>
                    <a:pt x="147" y="221"/>
                  </a:moveTo>
                  <a:lnTo>
                    <a:pt x="99" y="221"/>
                  </a:lnTo>
                  <a:lnTo>
                    <a:pt x="99" y="173"/>
                  </a:lnTo>
                  <a:lnTo>
                    <a:pt x="147" y="173"/>
                  </a:lnTo>
                  <a:lnTo>
                    <a:pt x="147" y="221"/>
                  </a:lnTo>
                  <a:close/>
                  <a:moveTo>
                    <a:pt x="208" y="0"/>
                  </a:moveTo>
                  <a:lnTo>
                    <a:pt x="186" y="1"/>
                  </a:lnTo>
                  <a:lnTo>
                    <a:pt x="166" y="3"/>
                  </a:lnTo>
                  <a:lnTo>
                    <a:pt x="146" y="8"/>
                  </a:lnTo>
                  <a:lnTo>
                    <a:pt x="127" y="15"/>
                  </a:lnTo>
                  <a:lnTo>
                    <a:pt x="109" y="23"/>
                  </a:lnTo>
                  <a:lnTo>
                    <a:pt x="92" y="33"/>
                  </a:lnTo>
                  <a:lnTo>
                    <a:pt x="76" y="44"/>
                  </a:lnTo>
                  <a:lnTo>
                    <a:pt x="61" y="57"/>
                  </a:lnTo>
                  <a:lnTo>
                    <a:pt x="47" y="70"/>
                  </a:lnTo>
                  <a:lnTo>
                    <a:pt x="35" y="85"/>
                  </a:lnTo>
                  <a:lnTo>
                    <a:pt x="25" y="101"/>
                  </a:lnTo>
                  <a:lnTo>
                    <a:pt x="16" y="117"/>
                  </a:lnTo>
                  <a:lnTo>
                    <a:pt x="9" y="135"/>
                  </a:lnTo>
                  <a:lnTo>
                    <a:pt x="4" y="153"/>
                  </a:lnTo>
                  <a:lnTo>
                    <a:pt x="1" y="173"/>
                  </a:lnTo>
                  <a:lnTo>
                    <a:pt x="0" y="192"/>
                  </a:lnTo>
                  <a:lnTo>
                    <a:pt x="0" y="192"/>
                  </a:lnTo>
                  <a:lnTo>
                    <a:pt x="0" y="194"/>
                  </a:lnTo>
                  <a:lnTo>
                    <a:pt x="14" y="198"/>
                  </a:lnTo>
                  <a:lnTo>
                    <a:pt x="26" y="204"/>
                  </a:lnTo>
                  <a:lnTo>
                    <a:pt x="38" y="211"/>
                  </a:lnTo>
                  <a:lnTo>
                    <a:pt x="47" y="220"/>
                  </a:lnTo>
                  <a:lnTo>
                    <a:pt x="57" y="228"/>
                  </a:lnTo>
                  <a:lnTo>
                    <a:pt x="64" y="238"/>
                  </a:lnTo>
                  <a:lnTo>
                    <a:pt x="69" y="248"/>
                  </a:lnTo>
                  <a:lnTo>
                    <a:pt x="72" y="260"/>
                  </a:lnTo>
                  <a:lnTo>
                    <a:pt x="74" y="268"/>
                  </a:lnTo>
                  <a:lnTo>
                    <a:pt x="76" y="277"/>
                  </a:lnTo>
                  <a:lnTo>
                    <a:pt x="76" y="285"/>
                  </a:lnTo>
                  <a:lnTo>
                    <a:pt x="76" y="293"/>
                  </a:lnTo>
                  <a:lnTo>
                    <a:pt x="74" y="303"/>
                  </a:lnTo>
                  <a:lnTo>
                    <a:pt x="73" y="311"/>
                  </a:lnTo>
                  <a:lnTo>
                    <a:pt x="71" y="321"/>
                  </a:lnTo>
                  <a:lnTo>
                    <a:pt x="67" y="330"/>
                  </a:lnTo>
                  <a:lnTo>
                    <a:pt x="69" y="332"/>
                  </a:lnTo>
                  <a:lnTo>
                    <a:pt x="70" y="333"/>
                  </a:lnTo>
                  <a:lnTo>
                    <a:pt x="73" y="341"/>
                  </a:lnTo>
                  <a:lnTo>
                    <a:pt x="77" y="349"/>
                  </a:lnTo>
                  <a:lnTo>
                    <a:pt x="85" y="355"/>
                  </a:lnTo>
                  <a:lnTo>
                    <a:pt x="94" y="361"/>
                  </a:lnTo>
                  <a:lnTo>
                    <a:pt x="104" y="366"/>
                  </a:lnTo>
                  <a:lnTo>
                    <a:pt x="114" y="371"/>
                  </a:lnTo>
                  <a:lnTo>
                    <a:pt x="123" y="374"/>
                  </a:lnTo>
                  <a:lnTo>
                    <a:pt x="132" y="378"/>
                  </a:lnTo>
                  <a:lnTo>
                    <a:pt x="142" y="380"/>
                  </a:lnTo>
                  <a:lnTo>
                    <a:pt x="153" y="383"/>
                  </a:lnTo>
                  <a:lnTo>
                    <a:pt x="153" y="403"/>
                  </a:lnTo>
                  <a:lnTo>
                    <a:pt x="153" y="428"/>
                  </a:lnTo>
                  <a:lnTo>
                    <a:pt x="153" y="449"/>
                  </a:lnTo>
                  <a:lnTo>
                    <a:pt x="153" y="465"/>
                  </a:lnTo>
                  <a:lnTo>
                    <a:pt x="153" y="493"/>
                  </a:lnTo>
                  <a:lnTo>
                    <a:pt x="173" y="473"/>
                  </a:lnTo>
                  <a:lnTo>
                    <a:pt x="185" y="462"/>
                  </a:lnTo>
                  <a:lnTo>
                    <a:pt x="203" y="446"/>
                  </a:lnTo>
                  <a:lnTo>
                    <a:pt x="227" y="427"/>
                  </a:lnTo>
                  <a:lnTo>
                    <a:pt x="249" y="406"/>
                  </a:lnTo>
                  <a:lnTo>
                    <a:pt x="262" y="395"/>
                  </a:lnTo>
                  <a:lnTo>
                    <a:pt x="274" y="385"/>
                  </a:lnTo>
                  <a:lnTo>
                    <a:pt x="284" y="377"/>
                  </a:lnTo>
                  <a:lnTo>
                    <a:pt x="290" y="371"/>
                  </a:lnTo>
                  <a:lnTo>
                    <a:pt x="304" y="365"/>
                  </a:lnTo>
                  <a:lnTo>
                    <a:pt x="317" y="358"/>
                  </a:lnTo>
                  <a:lnTo>
                    <a:pt x="330" y="349"/>
                  </a:lnTo>
                  <a:lnTo>
                    <a:pt x="342" y="341"/>
                  </a:lnTo>
                  <a:lnTo>
                    <a:pt x="353" y="332"/>
                  </a:lnTo>
                  <a:lnTo>
                    <a:pt x="364" y="321"/>
                  </a:lnTo>
                  <a:lnTo>
                    <a:pt x="373" y="310"/>
                  </a:lnTo>
                  <a:lnTo>
                    <a:pt x="383" y="299"/>
                  </a:lnTo>
                  <a:lnTo>
                    <a:pt x="390" y="288"/>
                  </a:lnTo>
                  <a:lnTo>
                    <a:pt x="397" y="276"/>
                  </a:lnTo>
                  <a:lnTo>
                    <a:pt x="403" y="263"/>
                  </a:lnTo>
                  <a:lnTo>
                    <a:pt x="408" y="249"/>
                  </a:lnTo>
                  <a:lnTo>
                    <a:pt x="411" y="235"/>
                  </a:lnTo>
                  <a:lnTo>
                    <a:pt x="415" y="222"/>
                  </a:lnTo>
                  <a:lnTo>
                    <a:pt x="416" y="208"/>
                  </a:lnTo>
                  <a:lnTo>
                    <a:pt x="416" y="192"/>
                  </a:lnTo>
                  <a:lnTo>
                    <a:pt x="416" y="173"/>
                  </a:lnTo>
                  <a:lnTo>
                    <a:pt x="412" y="154"/>
                  </a:lnTo>
                  <a:lnTo>
                    <a:pt x="408" y="135"/>
                  </a:lnTo>
                  <a:lnTo>
                    <a:pt x="400" y="117"/>
                  </a:lnTo>
                  <a:lnTo>
                    <a:pt x="391" y="101"/>
                  </a:lnTo>
                  <a:lnTo>
                    <a:pt x="381" y="85"/>
                  </a:lnTo>
                  <a:lnTo>
                    <a:pt x="368" y="70"/>
                  </a:lnTo>
                  <a:lnTo>
                    <a:pt x="355" y="57"/>
                  </a:lnTo>
                  <a:lnTo>
                    <a:pt x="341" y="44"/>
                  </a:lnTo>
                  <a:lnTo>
                    <a:pt x="324" y="33"/>
                  </a:lnTo>
                  <a:lnTo>
                    <a:pt x="308" y="23"/>
                  </a:lnTo>
                  <a:lnTo>
                    <a:pt x="289" y="15"/>
                  </a:lnTo>
                  <a:lnTo>
                    <a:pt x="270" y="8"/>
                  </a:lnTo>
                  <a:lnTo>
                    <a:pt x="251" y="3"/>
                  </a:lnTo>
                  <a:lnTo>
                    <a:pt x="229" y="1"/>
                  </a:lnTo>
                  <a:lnTo>
                    <a:pt x="2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sp>
          <p:nvSpPr>
            <p:cNvPr id="64" name="Freeform 2994">
              <a:extLst>
                <a:ext uri="{FF2B5EF4-FFF2-40B4-BE49-F238E27FC236}">
                  <a16:creationId xmlns:a16="http://schemas.microsoft.com/office/drawing/2014/main" id="{952E7666-7A25-5734-665C-8E64CDF279EE}"/>
                </a:ext>
              </a:extLst>
            </p:cNvPr>
            <p:cNvSpPr>
              <a:spLocks/>
            </p:cNvSpPr>
            <p:nvPr/>
          </p:nvSpPr>
          <p:spPr bwMode="auto">
            <a:xfrm>
              <a:off x="3171788" y="863600"/>
              <a:ext cx="190500" cy="201613"/>
            </a:xfrm>
            <a:custGeom>
              <a:avLst/>
              <a:gdLst>
                <a:gd name="T0" fmla="*/ 393 w 480"/>
                <a:gd name="T1" fmla="*/ 357 h 507"/>
                <a:gd name="T2" fmla="*/ 312 w 480"/>
                <a:gd name="T3" fmla="*/ 312 h 507"/>
                <a:gd name="T4" fmla="*/ 320 w 480"/>
                <a:gd name="T5" fmla="*/ 267 h 507"/>
                <a:gd name="T6" fmla="*/ 324 w 480"/>
                <a:gd name="T7" fmla="*/ 261 h 507"/>
                <a:gd name="T8" fmla="*/ 329 w 480"/>
                <a:gd name="T9" fmla="*/ 254 h 507"/>
                <a:gd name="T10" fmla="*/ 332 w 480"/>
                <a:gd name="T11" fmla="*/ 244 h 507"/>
                <a:gd name="T12" fmla="*/ 336 w 480"/>
                <a:gd name="T13" fmla="*/ 231 h 507"/>
                <a:gd name="T14" fmla="*/ 338 w 480"/>
                <a:gd name="T15" fmla="*/ 219 h 507"/>
                <a:gd name="T16" fmla="*/ 339 w 480"/>
                <a:gd name="T17" fmla="*/ 203 h 507"/>
                <a:gd name="T18" fmla="*/ 350 w 480"/>
                <a:gd name="T19" fmla="*/ 190 h 507"/>
                <a:gd name="T20" fmla="*/ 354 w 480"/>
                <a:gd name="T21" fmla="*/ 185 h 507"/>
                <a:gd name="T22" fmla="*/ 356 w 480"/>
                <a:gd name="T23" fmla="*/ 179 h 507"/>
                <a:gd name="T24" fmla="*/ 357 w 480"/>
                <a:gd name="T25" fmla="*/ 173 h 507"/>
                <a:gd name="T26" fmla="*/ 358 w 480"/>
                <a:gd name="T27" fmla="*/ 166 h 507"/>
                <a:gd name="T28" fmla="*/ 357 w 480"/>
                <a:gd name="T29" fmla="*/ 149 h 507"/>
                <a:gd name="T30" fmla="*/ 354 w 480"/>
                <a:gd name="T31" fmla="*/ 140 h 507"/>
                <a:gd name="T32" fmla="*/ 350 w 480"/>
                <a:gd name="T33" fmla="*/ 131 h 507"/>
                <a:gd name="T34" fmla="*/ 343 w 480"/>
                <a:gd name="T35" fmla="*/ 125 h 507"/>
                <a:gd name="T36" fmla="*/ 355 w 480"/>
                <a:gd name="T37" fmla="*/ 84 h 507"/>
                <a:gd name="T38" fmla="*/ 353 w 480"/>
                <a:gd name="T39" fmla="*/ 54 h 507"/>
                <a:gd name="T40" fmla="*/ 336 w 480"/>
                <a:gd name="T41" fmla="*/ 28 h 507"/>
                <a:gd name="T42" fmla="*/ 305 w 480"/>
                <a:gd name="T43" fmla="*/ 9 h 507"/>
                <a:gd name="T44" fmla="*/ 286 w 480"/>
                <a:gd name="T45" fmla="*/ 4 h 507"/>
                <a:gd name="T46" fmla="*/ 267 w 480"/>
                <a:gd name="T47" fmla="*/ 0 h 507"/>
                <a:gd name="T48" fmla="*/ 251 w 480"/>
                <a:gd name="T49" fmla="*/ 0 h 507"/>
                <a:gd name="T50" fmla="*/ 232 w 480"/>
                <a:gd name="T51" fmla="*/ 2 h 507"/>
                <a:gd name="T52" fmla="*/ 217 w 480"/>
                <a:gd name="T53" fmla="*/ 4 h 507"/>
                <a:gd name="T54" fmla="*/ 203 w 480"/>
                <a:gd name="T55" fmla="*/ 8 h 507"/>
                <a:gd name="T56" fmla="*/ 192 w 480"/>
                <a:gd name="T57" fmla="*/ 11 h 507"/>
                <a:gd name="T58" fmla="*/ 157 w 480"/>
                <a:gd name="T59" fmla="*/ 38 h 507"/>
                <a:gd name="T60" fmla="*/ 154 w 480"/>
                <a:gd name="T61" fmla="*/ 44 h 507"/>
                <a:gd name="T62" fmla="*/ 140 w 480"/>
                <a:gd name="T63" fmla="*/ 46 h 507"/>
                <a:gd name="T64" fmla="*/ 131 w 480"/>
                <a:gd name="T65" fmla="*/ 48 h 507"/>
                <a:gd name="T66" fmla="*/ 126 w 480"/>
                <a:gd name="T67" fmla="*/ 53 h 507"/>
                <a:gd name="T68" fmla="*/ 123 w 480"/>
                <a:gd name="T69" fmla="*/ 56 h 507"/>
                <a:gd name="T70" fmla="*/ 118 w 480"/>
                <a:gd name="T71" fmla="*/ 66 h 507"/>
                <a:gd name="T72" fmla="*/ 118 w 480"/>
                <a:gd name="T73" fmla="*/ 75 h 507"/>
                <a:gd name="T74" fmla="*/ 118 w 480"/>
                <a:gd name="T75" fmla="*/ 84 h 507"/>
                <a:gd name="T76" fmla="*/ 121 w 480"/>
                <a:gd name="T77" fmla="*/ 92 h 507"/>
                <a:gd name="T78" fmla="*/ 123 w 480"/>
                <a:gd name="T79" fmla="*/ 100 h 507"/>
                <a:gd name="T80" fmla="*/ 125 w 480"/>
                <a:gd name="T81" fmla="*/ 109 h 507"/>
                <a:gd name="T82" fmla="*/ 132 w 480"/>
                <a:gd name="T83" fmla="*/ 125 h 507"/>
                <a:gd name="T84" fmla="*/ 116 w 480"/>
                <a:gd name="T85" fmla="*/ 148 h 507"/>
                <a:gd name="T86" fmla="*/ 115 w 480"/>
                <a:gd name="T87" fmla="*/ 174 h 507"/>
                <a:gd name="T88" fmla="*/ 118 w 480"/>
                <a:gd name="T89" fmla="*/ 185 h 507"/>
                <a:gd name="T90" fmla="*/ 124 w 480"/>
                <a:gd name="T91" fmla="*/ 193 h 507"/>
                <a:gd name="T92" fmla="*/ 130 w 480"/>
                <a:gd name="T93" fmla="*/ 199 h 507"/>
                <a:gd name="T94" fmla="*/ 138 w 480"/>
                <a:gd name="T95" fmla="*/ 216 h 507"/>
                <a:gd name="T96" fmla="*/ 144 w 480"/>
                <a:gd name="T97" fmla="*/ 242 h 507"/>
                <a:gd name="T98" fmla="*/ 161 w 480"/>
                <a:gd name="T99" fmla="*/ 268 h 507"/>
                <a:gd name="T100" fmla="*/ 168 w 480"/>
                <a:gd name="T101" fmla="*/ 312 h 507"/>
                <a:gd name="T102" fmla="*/ 87 w 480"/>
                <a:gd name="T103" fmla="*/ 357 h 507"/>
                <a:gd name="T104" fmla="*/ 19 w 480"/>
                <a:gd name="T105" fmla="*/ 399 h 507"/>
                <a:gd name="T106" fmla="*/ 2 w 480"/>
                <a:gd name="T107" fmla="*/ 420 h 507"/>
                <a:gd name="T108" fmla="*/ 4 w 480"/>
                <a:gd name="T109" fmla="*/ 504 h 507"/>
                <a:gd name="T110" fmla="*/ 473 w 480"/>
                <a:gd name="T111" fmla="*/ 506 h 507"/>
                <a:gd name="T112" fmla="*/ 480 w 480"/>
                <a:gd name="T113" fmla="*/ 424 h 507"/>
                <a:gd name="T114" fmla="*/ 471 w 480"/>
                <a:gd name="T115" fmla="*/ 408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0" h="507">
                  <a:moveTo>
                    <a:pt x="446" y="388"/>
                  </a:moveTo>
                  <a:lnTo>
                    <a:pt x="435" y="380"/>
                  </a:lnTo>
                  <a:lnTo>
                    <a:pt x="418" y="370"/>
                  </a:lnTo>
                  <a:lnTo>
                    <a:pt x="393" y="357"/>
                  </a:lnTo>
                  <a:lnTo>
                    <a:pt x="367" y="344"/>
                  </a:lnTo>
                  <a:lnTo>
                    <a:pt x="339" y="331"/>
                  </a:lnTo>
                  <a:lnTo>
                    <a:pt x="312" y="319"/>
                  </a:lnTo>
                  <a:lnTo>
                    <a:pt x="312" y="312"/>
                  </a:lnTo>
                  <a:lnTo>
                    <a:pt x="312" y="280"/>
                  </a:lnTo>
                  <a:lnTo>
                    <a:pt x="312" y="274"/>
                  </a:lnTo>
                  <a:lnTo>
                    <a:pt x="316" y="272"/>
                  </a:lnTo>
                  <a:lnTo>
                    <a:pt x="320" y="267"/>
                  </a:lnTo>
                  <a:lnTo>
                    <a:pt x="320" y="266"/>
                  </a:lnTo>
                  <a:lnTo>
                    <a:pt x="320" y="266"/>
                  </a:lnTo>
                  <a:lnTo>
                    <a:pt x="323" y="263"/>
                  </a:lnTo>
                  <a:lnTo>
                    <a:pt x="324" y="261"/>
                  </a:lnTo>
                  <a:lnTo>
                    <a:pt x="325" y="260"/>
                  </a:lnTo>
                  <a:lnTo>
                    <a:pt x="325" y="260"/>
                  </a:lnTo>
                  <a:lnTo>
                    <a:pt x="326" y="256"/>
                  </a:lnTo>
                  <a:lnTo>
                    <a:pt x="329" y="254"/>
                  </a:lnTo>
                  <a:lnTo>
                    <a:pt x="329" y="253"/>
                  </a:lnTo>
                  <a:lnTo>
                    <a:pt x="329" y="251"/>
                  </a:lnTo>
                  <a:lnTo>
                    <a:pt x="331" y="248"/>
                  </a:lnTo>
                  <a:lnTo>
                    <a:pt x="332" y="244"/>
                  </a:lnTo>
                  <a:lnTo>
                    <a:pt x="332" y="243"/>
                  </a:lnTo>
                  <a:lnTo>
                    <a:pt x="332" y="243"/>
                  </a:lnTo>
                  <a:lnTo>
                    <a:pt x="335" y="237"/>
                  </a:lnTo>
                  <a:lnTo>
                    <a:pt x="336" y="231"/>
                  </a:lnTo>
                  <a:lnTo>
                    <a:pt x="336" y="231"/>
                  </a:lnTo>
                  <a:lnTo>
                    <a:pt x="336" y="231"/>
                  </a:lnTo>
                  <a:lnTo>
                    <a:pt x="337" y="225"/>
                  </a:lnTo>
                  <a:lnTo>
                    <a:pt x="338" y="219"/>
                  </a:lnTo>
                  <a:lnTo>
                    <a:pt x="338" y="217"/>
                  </a:lnTo>
                  <a:lnTo>
                    <a:pt x="338" y="215"/>
                  </a:lnTo>
                  <a:lnTo>
                    <a:pt x="339" y="209"/>
                  </a:lnTo>
                  <a:lnTo>
                    <a:pt x="339" y="203"/>
                  </a:lnTo>
                  <a:lnTo>
                    <a:pt x="345" y="197"/>
                  </a:lnTo>
                  <a:lnTo>
                    <a:pt x="350" y="191"/>
                  </a:lnTo>
                  <a:lnTo>
                    <a:pt x="350" y="190"/>
                  </a:lnTo>
                  <a:lnTo>
                    <a:pt x="350" y="190"/>
                  </a:lnTo>
                  <a:lnTo>
                    <a:pt x="353" y="187"/>
                  </a:lnTo>
                  <a:lnTo>
                    <a:pt x="354" y="185"/>
                  </a:lnTo>
                  <a:lnTo>
                    <a:pt x="354" y="185"/>
                  </a:lnTo>
                  <a:lnTo>
                    <a:pt x="354" y="185"/>
                  </a:lnTo>
                  <a:lnTo>
                    <a:pt x="355" y="182"/>
                  </a:lnTo>
                  <a:lnTo>
                    <a:pt x="355" y="180"/>
                  </a:lnTo>
                  <a:lnTo>
                    <a:pt x="355" y="179"/>
                  </a:lnTo>
                  <a:lnTo>
                    <a:pt x="356" y="179"/>
                  </a:lnTo>
                  <a:lnTo>
                    <a:pt x="356" y="176"/>
                  </a:lnTo>
                  <a:lnTo>
                    <a:pt x="357" y="174"/>
                  </a:lnTo>
                  <a:lnTo>
                    <a:pt x="357" y="173"/>
                  </a:lnTo>
                  <a:lnTo>
                    <a:pt x="357" y="173"/>
                  </a:lnTo>
                  <a:lnTo>
                    <a:pt x="357" y="169"/>
                  </a:lnTo>
                  <a:lnTo>
                    <a:pt x="357" y="167"/>
                  </a:lnTo>
                  <a:lnTo>
                    <a:pt x="358" y="167"/>
                  </a:lnTo>
                  <a:lnTo>
                    <a:pt x="358" y="166"/>
                  </a:lnTo>
                  <a:lnTo>
                    <a:pt x="358" y="163"/>
                  </a:lnTo>
                  <a:lnTo>
                    <a:pt x="358" y="160"/>
                  </a:lnTo>
                  <a:lnTo>
                    <a:pt x="358" y="155"/>
                  </a:lnTo>
                  <a:lnTo>
                    <a:pt x="357" y="149"/>
                  </a:lnTo>
                  <a:lnTo>
                    <a:pt x="357" y="149"/>
                  </a:lnTo>
                  <a:lnTo>
                    <a:pt x="357" y="148"/>
                  </a:lnTo>
                  <a:lnTo>
                    <a:pt x="356" y="143"/>
                  </a:lnTo>
                  <a:lnTo>
                    <a:pt x="354" y="140"/>
                  </a:lnTo>
                  <a:lnTo>
                    <a:pt x="354" y="138"/>
                  </a:lnTo>
                  <a:lnTo>
                    <a:pt x="354" y="138"/>
                  </a:lnTo>
                  <a:lnTo>
                    <a:pt x="353" y="135"/>
                  </a:lnTo>
                  <a:lnTo>
                    <a:pt x="350" y="131"/>
                  </a:lnTo>
                  <a:lnTo>
                    <a:pt x="349" y="131"/>
                  </a:lnTo>
                  <a:lnTo>
                    <a:pt x="349" y="131"/>
                  </a:lnTo>
                  <a:lnTo>
                    <a:pt x="347" y="128"/>
                  </a:lnTo>
                  <a:lnTo>
                    <a:pt x="343" y="125"/>
                  </a:lnTo>
                  <a:lnTo>
                    <a:pt x="344" y="122"/>
                  </a:lnTo>
                  <a:lnTo>
                    <a:pt x="347" y="117"/>
                  </a:lnTo>
                  <a:lnTo>
                    <a:pt x="351" y="100"/>
                  </a:lnTo>
                  <a:lnTo>
                    <a:pt x="355" y="84"/>
                  </a:lnTo>
                  <a:lnTo>
                    <a:pt x="355" y="77"/>
                  </a:lnTo>
                  <a:lnTo>
                    <a:pt x="355" y="69"/>
                  </a:lnTo>
                  <a:lnTo>
                    <a:pt x="354" y="61"/>
                  </a:lnTo>
                  <a:lnTo>
                    <a:pt x="353" y="54"/>
                  </a:lnTo>
                  <a:lnTo>
                    <a:pt x="350" y="47"/>
                  </a:lnTo>
                  <a:lnTo>
                    <a:pt x="347" y="40"/>
                  </a:lnTo>
                  <a:lnTo>
                    <a:pt x="342" y="34"/>
                  </a:lnTo>
                  <a:lnTo>
                    <a:pt x="336" y="28"/>
                  </a:lnTo>
                  <a:lnTo>
                    <a:pt x="330" y="22"/>
                  </a:lnTo>
                  <a:lnTo>
                    <a:pt x="323" y="17"/>
                  </a:lnTo>
                  <a:lnTo>
                    <a:pt x="314" y="12"/>
                  </a:lnTo>
                  <a:lnTo>
                    <a:pt x="305" y="9"/>
                  </a:lnTo>
                  <a:lnTo>
                    <a:pt x="305" y="9"/>
                  </a:lnTo>
                  <a:lnTo>
                    <a:pt x="305" y="9"/>
                  </a:lnTo>
                  <a:lnTo>
                    <a:pt x="295" y="6"/>
                  </a:lnTo>
                  <a:lnTo>
                    <a:pt x="286" y="4"/>
                  </a:lnTo>
                  <a:lnTo>
                    <a:pt x="276" y="2"/>
                  </a:lnTo>
                  <a:lnTo>
                    <a:pt x="267" y="0"/>
                  </a:lnTo>
                  <a:lnTo>
                    <a:pt x="267" y="0"/>
                  </a:lnTo>
                  <a:lnTo>
                    <a:pt x="267" y="0"/>
                  </a:lnTo>
                  <a:lnTo>
                    <a:pt x="263" y="0"/>
                  </a:lnTo>
                  <a:lnTo>
                    <a:pt x="260" y="0"/>
                  </a:lnTo>
                  <a:lnTo>
                    <a:pt x="255" y="0"/>
                  </a:lnTo>
                  <a:lnTo>
                    <a:pt x="251" y="0"/>
                  </a:lnTo>
                  <a:lnTo>
                    <a:pt x="244" y="0"/>
                  </a:lnTo>
                  <a:lnTo>
                    <a:pt x="237" y="0"/>
                  </a:lnTo>
                  <a:lnTo>
                    <a:pt x="235" y="0"/>
                  </a:lnTo>
                  <a:lnTo>
                    <a:pt x="232" y="2"/>
                  </a:lnTo>
                  <a:lnTo>
                    <a:pt x="229" y="2"/>
                  </a:lnTo>
                  <a:lnTo>
                    <a:pt x="224" y="3"/>
                  </a:lnTo>
                  <a:lnTo>
                    <a:pt x="220" y="3"/>
                  </a:lnTo>
                  <a:lnTo>
                    <a:pt x="217" y="4"/>
                  </a:lnTo>
                  <a:lnTo>
                    <a:pt x="215" y="4"/>
                  </a:lnTo>
                  <a:lnTo>
                    <a:pt x="212" y="5"/>
                  </a:lnTo>
                  <a:lnTo>
                    <a:pt x="207" y="6"/>
                  </a:lnTo>
                  <a:lnTo>
                    <a:pt x="203" y="8"/>
                  </a:lnTo>
                  <a:lnTo>
                    <a:pt x="199" y="9"/>
                  </a:lnTo>
                  <a:lnTo>
                    <a:pt x="195" y="10"/>
                  </a:lnTo>
                  <a:lnTo>
                    <a:pt x="193" y="10"/>
                  </a:lnTo>
                  <a:lnTo>
                    <a:pt x="192" y="11"/>
                  </a:lnTo>
                  <a:lnTo>
                    <a:pt x="181" y="16"/>
                  </a:lnTo>
                  <a:lnTo>
                    <a:pt x="172" y="23"/>
                  </a:lnTo>
                  <a:lnTo>
                    <a:pt x="163" y="30"/>
                  </a:lnTo>
                  <a:lnTo>
                    <a:pt x="157" y="38"/>
                  </a:lnTo>
                  <a:lnTo>
                    <a:pt x="157" y="38"/>
                  </a:lnTo>
                  <a:lnTo>
                    <a:pt x="156" y="38"/>
                  </a:lnTo>
                  <a:lnTo>
                    <a:pt x="155" y="42"/>
                  </a:lnTo>
                  <a:lnTo>
                    <a:pt x="154" y="44"/>
                  </a:lnTo>
                  <a:lnTo>
                    <a:pt x="150" y="44"/>
                  </a:lnTo>
                  <a:lnTo>
                    <a:pt x="148" y="44"/>
                  </a:lnTo>
                  <a:lnTo>
                    <a:pt x="143" y="44"/>
                  </a:lnTo>
                  <a:lnTo>
                    <a:pt x="140" y="46"/>
                  </a:lnTo>
                  <a:lnTo>
                    <a:pt x="138" y="46"/>
                  </a:lnTo>
                  <a:lnTo>
                    <a:pt x="137" y="46"/>
                  </a:lnTo>
                  <a:lnTo>
                    <a:pt x="135" y="47"/>
                  </a:lnTo>
                  <a:lnTo>
                    <a:pt x="131" y="48"/>
                  </a:lnTo>
                  <a:lnTo>
                    <a:pt x="131" y="48"/>
                  </a:lnTo>
                  <a:lnTo>
                    <a:pt x="130" y="49"/>
                  </a:lnTo>
                  <a:lnTo>
                    <a:pt x="128" y="50"/>
                  </a:lnTo>
                  <a:lnTo>
                    <a:pt x="126" y="53"/>
                  </a:lnTo>
                  <a:lnTo>
                    <a:pt x="125" y="53"/>
                  </a:lnTo>
                  <a:lnTo>
                    <a:pt x="125" y="53"/>
                  </a:lnTo>
                  <a:lnTo>
                    <a:pt x="124" y="55"/>
                  </a:lnTo>
                  <a:lnTo>
                    <a:pt x="123" y="56"/>
                  </a:lnTo>
                  <a:lnTo>
                    <a:pt x="121" y="60"/>
                  </a:lnTo>
                  <a:lnTo>
                    <a:pt x="119" y="63"/>
                  </a:lnTo>
                  <a:lnTo>
                    <a:pt x="119" y="65"/>
                  </a:lnTo>
                  <a:lnTo>
                    <a:pt x="118" y="66"/>
                  </a:lnTo>
                  <a:lnTo>
                    <a:pt x="118" y="68"/>
                  </a:lnTo>
                  <a:lnTo>
                    <a:pt x="118" y="71"/>
                  </a:lnTo>
                  <a:lnTo>
                    <a:pt x="118" y="73"/>
                  </a:lnTo>
                  <a:lnTo>
                    <a:pt x="118" y="75"/>
                  </a:lnTo>
                  <a:lnTo>
                    <a:pt x="118" y="77"/>
                  </a:lnTo>
                  <a:lnTo>
                    <a:pt x="118" y="79"/>
                  </a:lnTo>
                  <a:lnTo>
                    <a:pt x="118" y="81"/>
                  </a:lnTo>
                  <a:lnTo>
                    <a:pt x="118" y="84"/>
                  </a:lnTo>
                  <a:lnTo>
                    <a:pt x="119" y="85"/>
                  </a:lnTo>
                  <a:lnTo>
                    <a:pt x="119" y="87"/>
                  </a:lnTo>
                  <a:lnTo>
                    <a:pt x="119" y="90"/>
                  </a:lnTo>
                  <a:lnTo>
                    <a:pt x="121" y="92"/>
                  </a:lnTo>
                  <a:lnTo>
                    <a:pt x="121" y="94"/>
                  </a:lnTo>
                  <a:lnTo>
                    <a:pt x="122" y="96"/>
                  </a:lnTo>
                  <a:lnTo>
                    <a:pt x="122" y="98"/>
                  </a:lnTo>
                  <a:lnTo>
                    <a:pt x="123" y="100"/>
                  </a:lnTo>
                  <a:lnTo>
                    <a:pt x="124" y="103"/>
                  </a:lnTo>
                  <a:lnTo>
                    <a:pt x="125" y="106"/>
                  </a:lnTo>
                  <a:lnTo>
                    <a:pt x="125" y="107"/>
                  </a:lnTo>
                  <a:lnTo>
                    <a:pt x="125" y="109"/>
                  </a:lnTo>
                  <a:lnTo>
                    <a:pt x="129" y="117"/>
                  </a:lnTo>
                  <a:lnTo>
                    <a:pt x="132" y="125"/>
                  </a:lnTo>
                  <a:lnTo>
                    <a:pt x="132" y="125"/>
                  </a:lnTo>
                  <a:lnTo>
                    <a:pt x="132" y="125"/>
                  </a:lnTo>
                  <a:lnTo>
                    <a:pt x="126" y="130"/>
                  </a:lnTo>
                  <a:lnTo>
                    <a:pt x="122" y="136"/>
                  </a:lnTo>
                  <a:lnTo>
                    <a:pt x="118" y="142"/>
                  </a:lnTo>
                  <a:lnTo>
                    <a:pt x="116" y="148"/>
                  </a:lnTo>
                  <a:lnTo>
                    <a:pt x="115" y="155"/>
                  </a:lnTo>
                  <a:lnTo>
                    <a:pt x="115" y="163"/>
                  </a:lnTo>
                  <a:lnTo>
                    <a:pt x="115" y="168"/>
                  </a:lnTo>
                  <a:lnTo>
                    <a:pt x="115" y="174"/>
                  </a:lnTo>
                  <a:lnTo>
                    <a:pt x="116" y="175"/>
                  </a:lnTo>
                  <a:lnTo>
                    <a:pt x="116" y="175"/>
                  </a:lnTo>
                  <a:lnTo>
                    <a:pt x="117" y="180"/>
                  </a:lnTo>
                  <a:lnTo>
                    <a:pt x="118" y="185"/>
                  </a:lnTo>
                  <a:lnTo>
                    <a:pt x="119" y="186"/>
                  </a:lnTo>
                  <a:lnTo>
                    <a:pt x="119" y="187"/>
                  </a:lnTo>
                  <a:lnTo>
                    <a:pt x="122" y="190"/>
                  </a:lnTo>
                  <a:lnTo>
                    <a:pt x="124" y="193"/>
                  </a:lnTo>
                  <a:lnTo>
                    <a:pt x="125" y="194"/>
                  </a:lnTo>
                  <a:lnTo>
                    <a:pt x="125" y="195"/>
                  </a:lnTo>
                  <a:lnTo>
                    <a:pt x="128" y="198"/>
                  </a:lnTo>
                  <a:lnTo>
                    <a:pt x="130" y="199"/>
                  </a:lnTo>
                  <a:lnTo>
                    <a:pt x="134" y="201"/>
                  </a:lnTo>
                  <a:lnTo>
                    <a:pt x="137" y="203"/>
                  </a:lnTo>
                  <a:lnTo>
                    <a:pt x="137" y="210"/>
                  </a:lnTo>
                  <a:lnTo>
                    <a:pt x="138" y="216"/>
                  </a:lnTo>
                  <a:lnTo>
                    <a:pt x="138" y="218"/>
                  </a:lnTo>
                  <a:lnTo>
                    <a:pt x="138" y="220"/>
                  </a:lnTo>
                  <a:lnTo>
                    <a:pt x="141" y="231"/>
                  </a:lnTo>
                  <a:lnTo>
                    <a:pt x="144" y="242"/>
                  </a:lnTo>
                  <a:lnTo>
                    <a:pt x="148" y="250"/>
                  </a:lnTo>
                  <a:lnTo>
                    <a:pt x="151" y="257"/>
                  </a:lnTo>
                  <a:lnTo>
                    <a:pt x="156" y="263"/>
                  </a:lnTo>
                  <a:lnTo>
                    <a:pt x="161" y="268"/>
                  </a:lnTo>
                  <a:lnTo>
                    <a:pt x="165" y="272"/>
                  </a:lnTo>
                  <a:lnTo>
                    <a:pt x="168" y="275"/>
                  </a:lnTo>
                  <a:lnTo>
                    <a:pt x="168" y="281"/>
                  </a:lnTo>
                  <a:lnTo>
                    <a:pt x="168" y="312"/>
                  </a:lnTo>
                  <a:lnTo>
                    <a:pt x="168" y="319"/>
                  </a:lnTo>
                  <a:lnTo>
                    <a:pt x="142" y="331"/>
                  </a:lnTo>
                  <a:lnTo>
                    <a:pt x="115" y="344"/>
                  </a:lnTo>
                  <a:lnTo>
                    <a:pt x="87" y="357"/>
                  </a:lnTo>
                  <a:lnTo>
                    <a:pt x="62" y="370"/>
                  </a:lnTo>
                  <a:lnTo>
                    <a:pt x="47" y="380"/>
                  </a:lnTo>
                  <a:lnTo>
                    <a:pt x="34" y="388"/>
                  </a:lnTo>
                  <a:lnTo>
                    <a:pt x="19" y="399"/>
                  </a:lnTo>
                  <a:lnTo>
                    <a:pt x="9" y="408"/>
                  </a:lnTo>
                  <a:lnTo>
                    <a:pt x="5" y="413"/>
                  </a:lnTo>
                  <a:lnTo>
                    <a:pt x="3" y="417"/>
                  </a:lnTo>
                  <a:lnTo>
                    <a:pt x="2" y="420"/>
                  </a:lnTo>
                  <a:lnTo>
                    <a:pt x="0" y="424"/>
                  </a:lnTo>
                  <a:lnTo>
                    <a:pt x="0" y="495"/>
                  </a:lnTo>
                  <a:lnTo>
                    <a:pt x="2" y="500"/>
                  </a:lnTo>
                  <a:lnTo>
                    <a:pt x="4" y="504"/>
                  </a:lnTo>
                  <a:lnTo>
                    <a:pt x="8" y="506"/>
                  </a:lnTo>
                  <a:lnTo>
                    <a:pt x="12" y="507"/>
                  </a:lnTo>
                  <a:lnTo>
                    <a:pt x="468" y="507"/>
                  </a:lnTo>
                  <a:lnTo>
                    <a:pt x="473" y="506"/>
                  </a:lnTo>
                  <a:lnTo>
                    <a:pt x="476" y="504"/>
                  </a:lnTo>
                  <a:lnTo>
                    <a:pt x="479" y="500"/>
                  </a:lnTo>
                  <a:lnTo>
                    <a:pt x="480" y="495"/>
                  </a:lnTo>
                  <a:lnTo>
                    <a:pt x="480" y="424"/>
                  </a:lnTo>
                  <a:lnTo>
                    <a:pt x="480" y="420"/>
                  </a:lnTo>
                  <a:lnTo>
                    <a:pt x="477" y="417"/>
                  </a:lnTo>
                  <a:lnTo>
                    <a:pt x="475" y="413"/>
                  </a:lnTo>
                  <a:lnTo>
                    <a:pt x="471" y="408"/>
                  </a:lnTo>
                  <a:lnTo>
                    <a:pt x="462" y="399"/>
                  </a:lnTo>
                  <a:lnTo>
                    <a:pt x="446" y="3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7150" tIns="28575" rIns="57150" bIns="28575" numCol="1" rtlCol="0" anchor="t" anchorCtr="0" compatLnSpc="1">
              <a:prstTxWarp prst="textNoShape">
                <a:avLst/>
              </a:prstTxWarp>
            </a:bodyPr>
            <a:lstStyle/>
            <a:p>
              <a:pPr defTabSz="571458">
                <a:defRPr/>
              </a:pPr>
              <a:endParaRPr lang="fr-FR" sz="1350" dirty="0">
                <a:solidFill>
                  <a:srgbClr val="000000"/>
                </a:solidFill>
                <a:latin typeface="Verdana" panose="020B0604030504040204" pitchFamily="34" charset="0"/>
                <a:ea typeface="Verdana" panose="020B0604030504040204" pitchFamily="34" charset="0"/>
              </a:endParaRPr>
            </a:p>
          </p:txBody>
        </p:sp>
      </p:grpSp>
      <p:sp>
        <p:nvSpPr>
          <p:cNvPr id="65" name="Flowchart: Alternate Process 64">
            <a:extLst>
              <a:ext uri="{FF2B5EF4-FFF2-40B4-BE49-F238E27FC236}">
                <a16:creationId xmlns:a16="http://schemas.microsoft.com/office/drawing/2014/main" id="{A75FE072-094F-A135-49E5-7DEC224A9817}"/>
              </a:ext>
              <a:ext uri="{C183D7F6-B498-43B3-948B-1728B52AA6E4}">
                <adec:decorative xmlns:adec="http://schemas.microsoft.com/office/drawing/2017/decorative" val="1"/>
              </a:ext>
            </a:extLst>
          </p:cNvPr>
          <p:cNvSpPr/>
          <p:nvPr>
            <p:custDataLst>
              <p:tags r:id="rId20"/>
            </p:custDataLst>
          </p:nvPr>
        </p:nvSpPr>
        <p:spPr>
          <a:xfrm>
            <a:off x="8464531" y="2340457"/>
            <a:ext cx="1565896" cy="463123"/>
          </a:xfrm>
          <a:prstGeom prst="flowChartAlternateProcess">
            <a:avLst/>
          </a:prstGeom>
          <a:noFill/>
          <a:ln w="12700">
            <a:solidFill>
              <a:srgbClr val="FF898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r>
              <a:rPr lang="fr-FR" sz="1250" b="1" dirty="0">
                <a:solidFill>
                  <a:srgbClr val="AA025A"/>
                </a:solidFill>
                <a:latin typeface="Verdana" panose="020B0604030504040204" pitchFamily="34" charset="0"/>
                <a:ea typeface="Verdana" panose="020B0604030504040204" pitchFamily="34" charset="0"/>
              </a:rPr>
              <a:t>CONCEPT DE LA MISSION</a:t>
            </a:r>
          </a:p>
        </p:txBody>
      </p:sp>
      <p:sp>
        <p:nvSpPr>
          <p:cNvPr id="66" name="Flowchart: Alternate Process 65">
            <a:extLst>
              <a:ext uri="{FF2B5EF4-FFF2-40B4-BE49-F238E27FC236}">
                <a16:creationId xmlns:a16="http://schemas.microsoft.com/office/drawing/2014/main" id="{4EDB6699-914B-31EA-5011-FD38C84D4D1E}"/>
              </a:ext>
              <a:ext uri="{C183D7F6-B498-43B3-948B-1728B52AA6E4}">
                <adec:decorative xmlns:adec="http://schemas.microsoft.com/office/drawing/2017/decorative" val="1"/>
              </a:ext>
            </a:extLst>
          </p:cNvPr>
          <p:cNvSpPr/>
          <p:nvPr>
            <p:custDataLst>
              <p:tags r:id="rId21"/>
            </p:custDataLst>
          </p:nvPr>
        </p:nvSpPr>
        <p:spPr>
          <a:xfrm>
            <a:off x="7782903" y="2819049"/>
            <a:ext cx="1073102" cy="579348"/>
          </a:xfrm>
          <a:prstGeom prst="flowChartAlternateProcess">
            <a:avLst/>
          </a:prstGeom>
          <a:noFill/>
          <a:ln w="12700">
            <a:solidFill>
              <a:srgbClr val="FF898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r>
              <a:rPr lang="fr-FR" sz="800" b="1" dirty="0">
                <a:solidFill>
                  <a:srgbClr val="AA025A"/>
                </a:solidFill>
                <a:latin typeface="Verdana" panose="020B0604030504040204" pitchFamily="34" charset="0"/>
                <a:ea typeface="Verdana" panose="020B0604030504040204" pitchFamily="34" charset="0"/>
              </a:rPr>
              <a:t>CONOPS DE LA COMPOSANTE MILITAIRE</a:t>
            </a:r>
          </a:p>
        </p:txBody>
      </p:sp>
      <p:sp>
        <p:nvSpPr>
          <p:cNvPr id="67" name="Flowchart: Alternate Process 66">
            <a:extLst>
              <a:ext uri="{FF2B5EF4-FFF2-40B4-BE49-F238E27FC236}">
                <a16:creationId xmlns:a16="http://schemas.microsoft.com/office/drawing/2014/main" id="{EBEC07C3-10A9-82D0-3B74-E7F03976B8D3}"/>
              </a:ext>
              <a:ext uri="{C183D7F6-B498-43B3-948B-1728B52AA6E4}">
                <adec:decorative xmlns:adec="http://schemas.microsoft.com/office/drawing/2017/decorative" val="1"/>
              </a:ext>
            </a:extLst>
          </p:cNvPr>
          <p:cNvSpPr/>
          <p:nvPr>
            <p:custDataLst>
              <p:tags r:id="rId22"/>
            </p:custDataLst>
          </p:nvPr>
        </p:nvSpPr>
        <p:spPr>
          <a:xfrm>
            <a:off x="8856005" y="2819049"/>
            <a:ext cx="1075741" cy="579348"/>
          </a:xfrm>
          <a:prstGeom prst="flowChartAlternateProcess">
            <a:avLst/>
          </a:prstGeom>
          <a:noFill/>
          <a:ln w="12700">
            <a:solidFill>
              <a:srgbClr val="FF898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r>
              <a:rPr lang="fr-FR" sz="800" b="1" dirty="0">
                <a:solidFill>
                  <a:srgbClr val="AA025A"/>
                </a:solidFill>
                <a:latin typeface="Verdana" panose="020B0604030504040204" pitchFamily="34" charset="0"/>
                <a:ea typeface="Verdana" panose="020B0604030504040204" pitchFamily="34" charset="0"/>
              </a:rPr>
              <a:t> CONOPS DE LA COMPOSANTE POLICIÈRE</a:t>
            </a:r>
          </a:p>
        </p:txBody>
      </p:sp>
      <p:sp>
        <p:nvSpPr>
          <p:cNvPr id="68" name="Flowchart: Alternate Process 67">
            <a:extLst>
              <a:ext uri="{FF2B5EF4-FFF2-40B4-BE49-F238E27FC236}">
                <a16:creationId xmlns:a16="http://schemas.microsoft.com/office/drawing/2014/main" id="{5203AFB5-5EF8-2373-5F1D-D6A0F1196DF4}"/>
              </a:ext>
              <a:ext uri="{C183D7F6-B498-43B3-948B-1728B52AA6E4}">
                <adec:decorative xmlns:adec="http://schemas.microsoft.com/office/drawing/2017/decorative" val="1"/>
              </a:ext>
            </a:extLst>
          </p:cNvPr>
          <p:cNvSpPr/>
          <p:nvPr>
            <p:custDataLst>
              <p:tags r:id="rId23"/>
            </p:custDataLst>
          </p:nvPr>
        </p:nvSpPr>
        <p:spPr>
          <a:xfrm>
            <a:off x="9913106" y="2817527"/>
            <a:ext cx="858093" cy="285779"/>
          </a:xfrm>
          <a:prstGeom prst="flowChartAlternateProcess">
            <a:avLst/>
          </a:prstGeom>
          <a:noFill/>
          <a:ln w="12700">
            <a:solidFill>
              <a:srgbClr val="FF898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r>
              <a:rPr lang="fr-FR" sz="875" b="1" dirty="0">
                <a:solidFill>
                  <a:srgbClr val="AA025A"/>
                </a:solidFill>
                <a:latin typeface="Verdana" panose="020B0604030504040204" pitchFamily="34" charset="0"/>
                <a:ea typeface="Verdana" panose="020B0604030504040204" pitchFamily="34" charset="0"/>
              </a:rPr>
              <a:t> CONCEPT D’APPUI</a:t>
            </a:r>
          </a:p>
        </p:txBody>
      </p:sp>
      <p:sp>
        <p:nvSpPr>
          <p:cNvPr id="69" name="Rectangle: Rounded Corners 68">
            <a:extLst>
              <a:ext uri="{FF2B5EF4-FFF2-40B4-BE49-F238E27FC236}">
                <a16:creationId xmlns:a16="http://schemas.microsoft.com/office/drawing/2014/main" id="{9D9527FA-7D30-4A48-E507-DCE0A1B35195}"/>
              </a:ext>
              <a:ext uri="{C183D7F6-B498-43B3-948B-1728B52AA6E4}">
                <adec:decorative xmlns:adec="http://schemas.microsoft.com/office/drawing/2017/decorative" val="1"/>
              </a:ext>
            </a:extLst>
          </p:cNvPr>
          <p:cNvSpPr/>
          <p:nvPr>
            <p:custDataLst>
              <p:tags r:id="rId24"/>
            </p:custDataLst>
          </p:nvPr>
        </p:nvSpPr>
        <p:spPr>
          <a:xfrm>
            <a:off x="7967795" y="4441332"/>
            <a:ext cx="1127318" cy="573639"/>
          </a:xfrm>
          <a:prstGeom prst="roundRect">
            <a:avLst/>
          </a:prstGeom>
          <a:noFill/>
          <a:ln w="12700">
            <a:solidFill>
              <a:srgbClr val="33CC3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r>
              <a:rPr lang="fr-FR" sz="1250" b="1" dirty="0">
                <a:solidFill>
                  <a:srgbClr val="508709"/>
                </a:solidFill>
                <a:latin typeface="Verdana" panose="020B0604030504040204" pitchFamily="34" charset="0"/>
                <a:ea typeface="Verdana" panose="020B0604030504040204" pitchFamily="34" charset="0"/>
              </a:rPr>
              <a:t>PLAN DE LA MISSION</a:t>
            </a:r>
          </a:p>
        </p:txBody>
      </p:sp>
      <p:sp>
        <p:nvSpPr>
          <p:cNvPr id="70" name="Rectangle: Rounded Corners 69">
            <a:extLst>
              <a:ext uri="{FF2B5EF4-FFF2-40B4-BE49-F238E27FC236}">
                <a16:creationId xmlns:a16="http://schemas.microsoft.com/office/drawing/2014/main" id="{2A8F8D93-31B2-BC1B-AEA3-D0CDD2C346FE}"/>
              </a:ext>
              <a:ext uri="{C183D7F6-B498-43B3-948B-1728B52AA6E4}">
                <adec:decorative xmlns:adec="http://schemas.microsoft.com/office/drawing/2017/decorative" val="1"/>
              </a:ext>
            </a:extLst>
          </p:cNvPr>
          <p:cNvSpPr/>
          <p:nvPr>
            <p:custDataLst>
              <p:tags r:id="rId25"/>
            </p:custDataLst>
          </p:nvPr>
        </p:nvSpPr>
        <p:spPr>
          <a:xfrm>
            <a:off x="9116462" y="4443510"/>
            <a:ext cx="1573309" cy="712526"/>
          </a:xfrm>
          <a:prstGeom prst="roundRect">
            <a:avLst/>
          </a:prstGeom>
          <a:noFill/>
          <a:ln w="12700">
            <a:solidFill>
              <a:srgbClr val="33CC3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71458">
              <a:defRPr/>
            </a:pPr>
            <a:r>
              <a:rPr lang="fr-FR" sz="1050" b="1" dirty="0">
                <a:solidFill>
                  <a:srgbClr val="508709"/>
                </a:solidFill>
                <a:latin typeface="Verdana" panose="020B0604030504040204" pitchFamily="34" charset="0"/>
                <a:ea typeface="Verdana" panose="020B0604030504040204" pitchFamily="34" charset="0"/>
              </a:rPr>
              <a:t>CADRE STRATÉGIQUE À L’ÉCHELLE DE L’ONU/PCNUDD</a:t>
            </a:r>
          </a:p>
        </p:txBody>
      </p:sp>
      <p:sp>
        <p:nvSpPr>
          <p:cNvPr id="71" name="Arrow: Right 70">
            <a:extLst>
              <a:ext uri="{FF2B5EF4-FFF2-40B4-BE49-F238E27FC236}">
                <a16:creationId xmlns:a16="http://schemas.microsoft.com/office/drawing/2014/main" id="{87AE0D46-440A-52BD-E215-CE95C2D315DE}"/>
              </a:ext>
            </a:extLst>
          </p:cNvPr>
          <p:cNvSpPr/>
          <p:nvPr>
            <p:custDataLst>
              <p:tags r:id="rId26"/>
            </p:custDataLst>
          </p:nvPr>
        </p:nvSpPr>
        <p:spPr>
          <a:xfrm rot="4367423">
            <a:off x="7254734" y="2960164"/>
            <a:ext cx="889805" cy="348267"/>
          </a:xfrm>
          <a:prstGeom prst="rightArrow">
            <a:avLst>
              <a:gd name="adj1" fmla="val 4179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85730"/>
            <a:endParaRPr lang="fr-FR" sz="1350" dirty="0">
              <a:solidFill>
                <a:srgbClr val="FFFFFF"/>
              </a:solidFill>
              <a:latin typeface="Verdana" panose="020B0604030504040204" pitchFamily="34" charset="0"/>
              <a:ea typeface="Verdana" panose="020B0604030504040204" pitchFamily="34" charset="0"/>
            </a:endParaRPr>
          </a:p>
        </p:txBody>
      </p:sp>
      <p:sp>
        <p:nvSpPr>
          <p:cNvPr id="72" name="Arrow: Right 71">
            <a:extLst>
              <a:ext uri="{FF2B5EF4-FFF2-40B4-BE49-F238E27FC236}">
                <a16:creationId xmlns:a16="http://schemas.microsoft.com/office/drawing/2014/main" id="{A8B17CBD-9909-5BF2-EAD3-2EBE488F81A8}"/>
              </a:ext>
            </a:extLst>
          </p:cNvPr>
          <p:cNvSpPr/>
          <p:nvPr>
            <p:custDataLst>
              <p:tags r:id="rId27"/>
            </p:custDataLst>
          </p:nvPr>
        </p:nvSpPr>
        <p:spPr>
          <a:xfrm>
            <a:off x="5488879" y="1595587"/>
            <a:ext cx="889805" cy="348267"/>
          </a:xfrm>
          <a:prstGeom prst="rightArrow">
            <a:avLst>
              <a:gd name="adj1" fmla="val 4179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85730"/>
            <a:endParaRPr lang="fr-FR" sz="1350" dirty="0">
              <a:solidFill>
                <a:srgbClr val="FFFFFF"/>
              </a:solidFill>
              <a:latin typeface="Verdana" panose="020B0604030504040204" pitchFamily="34" charset="0"/>
              <a:ea typeface="Verdana" panose="020B0604030504040204" pitchFamily="34" charset="0"/>
            </a:endParaRPr>
          </a:p>
        </p:txBody>
      </p:sp>
      <p:sp>
        <p:nvSpPr>
          <p:cNvPr id="73" name="Arrow: Right 72">
            <a:extLst>
              <a:ext uri="{FF2B5EF4-FFF2-40B4-BE49-F238E27FC236}">
                <a16:creationId xmlns:a16="http://schemas.microsoft.com/office/drawing/2014/main" id="{7DBB7FF5-DAC2-0C80-FD8D-9E5BDB8A60CE}"/>
              </a:ext>
            </a:extLst>
          </p:cNvPr>
          <p:cNvSpPr/>
          <p:nvPr>
            <p:custDataLst>
              <p:tags r:id="rId28"/>
            </p:custDataLst>
          </p:nvPr>
        </p:nvSpPr>
        <p:spPr>
          <a:xfrm rot="7929368">
            <a:off x="6818791" y="4683427"/>
            <a:ext cx="889805" cy="348267"/>
          </a:xfrm>
          <a:prstGeom prst="rightArrow">
            <a:avLst>
              <a:gd name="adj1" fmla="val 4179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85730"/>
            <a:endParaRPr lang="fr-FR" sz="1350" dirty="0">
              <a:solidFill>
                <a:srgbClr val="FFFFFF"/>
              </a:solidFill>
              <a:latin typeface="Verdana" panose="020B0604030504040204" pitchFamily="34" charset="0"/>
              <a:ea typeface="Verdana" panose="020B0604030504040204" pitchFamily="34" charset="0"/>
            </a:endParaRPr>
          </a:p>
        </p:txBody>
      </p:sp>
      <p:sp>
        <p:nvSpPr>
          <p:cNvPr id="74" name="Arrow: Right 73">
            <a:extLst>
              <a:ext uri="{FF2B5EF4-FFF2-40B4-BE49-F238E27FC236}">
                <a16:creationId xmlns:a16="http://schemas.microsoft.com/office/drawing/2014/main" id="{34B101D3-CDAD-CBFA-DB74-AEECEFE234E1}"/>
              </a:ext>
            </a:extLst>
          </p:cNvPr>
          <p:cNvSpPr/>
          <p:nvPr>
            <p:custDataLst>
              <p:tags r:id="rId29"/>
            </p:custDataLst>
          </p:nvPr>
        </p:nvSpPr>
        <p:spPr>
          <a:xfrm rot="17888824">
            <a:off x="3904881" y="2555104"/>
            <a:ext cx="632109" cy="348267"/>
          </a:xfrm>
          <a:prstGeom prst="rightArrow">
            <a:avLst>
              <a:gd name="adj1" fmla="val 4179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85730"/>
            <a:endParaRPr lang="fr-FR" sz="1350" dirty="0">
              <a:solidFill>
                <a:srgbClr val="FFFFFF"/>
              </a:solidFill>
              <a:latin typeface="Verdana" panose="020B0604030504040204" pitchFamily="34" charset="0"/>
              <a:ea typeface="Verdana" panose="020B0604030504040204" pitchFamily="34" charset="0"/>
            </a:endParaRPr>
          </a:p>
        </p:txBody>
      </p:sp>
      <p:sp>
        <p:nvSpPr>
          <p:cNvPr id="75" name="Arrow: Right 74">
            <a:extLst>
              <a:ext uri="{FF2B5EF4-FFF2-40B4-BE49-F238E27FC236}">
                <a16:creationId xmlns:a16="http://schemas.microsoft.com/office/drawing/2014/main" id="{2A546B2D-739B-E2CD-C9A5-E91D4E246599}"/>
              </a:ext>
            </a:extLst>
          </p:cNvPr>
          <p:cNvSpPr/>
          <p:nvPr>
            <p:custDataLst>
              <p:tags r:id="rId30"/>
            </p:custDataLst>
          </p:nvPr>
        </p:nvSpPr>
        <p:spPr>
          <a:xfrm rot="14958944">
            <a:off x="3729579" y="3895567"/>
            <a:ext cx="632109" cy="348267"/>
          </a:xfrm>
          <a:prstGeom prst="rightArrow">
            <a:avLst>
              <a:gd name="adj1" fmla="val 4179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85730"/>
            <a:endParaRPr lang="fr-FR" sz="1350" dirty="0">
              <a:solidFill>
                <a:srgbClr val="FFFFFF"/>
              </a:solidFill>
              <a:latin typeface="Verdana" panose="020B0604030504040204" pitchFamily="34" charset="0"/>
              <a:ea typeface="Verdana" panose="020B0604030504040204" pitchFamily="34" charset="0"/>
            </a:endParaRPr>
          </a:p>
        </p:txBody>
      </p:sp>
      <p:sp>
        <p:nvSpPr>
          <p:cNvPr id="76" name="Arrow: Right 75">
            <a:extLst>
              <a:ext uri="{FF2B5EF4-FFF2-40B4-BE49-F238E27FC236}">
                <a16:creationId xmlns:a16="http://schemas.microsoft.com/office/drawing/2014/main" id="{9F7A59E5-C391-E696-4C36-5808E17AE50B}"/>
              </a:ext>
            </a:extLst>
          </p:cNvPr>
          <p:cNvSpPr/>
          <p:nvPr>
            <p:custDataLst>
              <p:tags r:id="rId31"/>
            </p:custDataLst>
          </p:nvPr>
        </p:nvSpPr>
        <p:spPr>
          <a:xfrm rot="12332543">
            <a:off x="4489517" y="5014774"/>
            <a:ext cx="889805" cy="348267"/>
          </a:xfrm>
          <a:prstGeom prst="rightArrow">
            <a:avLst>
              <a:gd name="adj1" fmla="val 41795"/>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85730"/>
            <a:endParaRPr lang="fr-FR" sz="1350" dirty="0">
              <a:solidFill>
                <a:srgbClr val="FFFFFF"/>
              </a:solidFill>
              <a:latin typeface="Verdana" panose="020B0604030504040204" pitchFamily="34" charset="0"/>
              <a:ea typeface="Verdana" panose="020B0604030504040204" pitchFamily="34" charset="0"/>
            </a:endParaRPr>
          </a:p>
        </p:txBody>
      </p:sp>
      <p:sp>
        <p:nvSpPr>
          <p:cNvPr id="77" name="Flowchart: Alternate Process 76">
            <a:extLst>
              <a:ext uri="{FF2B5EF4-FFF2-40B4-BE49-F238E27FC236}">
                <a16:creationId xmlns:a16="http://schemas.microsoft.com/office/drawing/2014/main" id="{7180C410-6DF4-748A-2378-4F8EE33AF652}"/>
              </a:ext>
              <a:ext uri="{C183D7F6-B498-43B3-948B-1728B52AA6E4}">
                <adec:decorative xmlns:adec="http://schemas.microsoft.com/office/drawing/2017/decorative" val="1"/>
              </a:ext>
            </a:extLst>
          </p:cNvPr>
          <p:cNvSpPr/>
          <p:nvPr>
            <p:custDataLst>
              <p:tags r:id="rId32"/>
            </p:custDataLst>
          </p:nvPr>
        </p:nvSpPr>
        <p:spPr>
          <a:xfrm>
            <a:off x="2218284" y="4957636"/>
            <a:ext cx="1893618" cy="423854"/>
          </a:xfrm>
          <a:prstGeom prst="flowChartAlternateProcess">
            <a:avLst/>
          </a:prstGeom>
          <a:noFill/>
          <a:ln w="12700">
            <a:solidFill>
              <a:srgbClr val="B267C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fr-FR" sz="1200" b="1" dirty="0">
                <a:solidFill>
                  <a:srgbClr val="7030A0"/>
                </a:solidFill>
                <a:latin typeface="Verdana" panose="020B0604030504040204" pitchFamily="34" charset="0"/>
                <a:ea typeface="Verdana" panose="020B0604030504040204" pitchFamily="34" charset="0"/>
              </a:rPr>
              <a:t>PLANIFICATION OPÉRATIONNELLE</a:t>
            </a:r>
          </a:p>
        </p:txBody>
      </p:sp>
      <p:sp>
        <p:nvSpPr>
          <p:cNvPr id="78" name="Flowchart: Alternate Process 77">
            <a:extLst>
              <a:ext uri="{FF2B5EF4-FFF2-40B4-BE49-F238E27FC236}">
                <a16:creationId xmlns:a16="http://schemas.microsoft.com/office/drawing/2014/main" id="{BA96400A-7DAA-2BF7-883E-D21585988A6A}"/>
              </a:ext>
              <a:ext uri="{C183D7F6-B498-43B3-948B-1728B52AA6E4}">
                <adec:decorative xmlns:adec="http://schemas.microsoft.com/office/drawing/2017/decorative" val="1"/>
              </a:ext>
            </a:extLst>
          </p:cNvPr>
          <p:cNvSpPr/>
          <p:nvPr>
            <p:custDataLst>
              <p:tags r:id="rId33"/>
            </p:custDataLst>
          </p:nvPr>
        </p:nvSpPr>
        <p:spPr>
          <a:xfrm>
            <a:off x="1846197" y="3241829"/>
            <a:ext cx="1670175" cy="862197"/>
          </a:xfrm>
          <a:prstGeom prst="flowChartAlternateProcess">
            <a:avLst/>
          </a:prstGeom>
          <a:noFill/>
          <a:ln w="12700">
            <a:solidFill>
              <a:srgbClr val="BF5E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fr-FR" sz="1200" b="1" dirty="0">
                <a:solidFill>
                  <a:srgbClr val="8F4600"/>
                </a:solidFill>
                <a:latin typeface="Verdana" panose="020B0604030504040204" pitchFamily="34" charset="0"/>
                <a:ea typeface="Verdana" panose="020B0604030504040204" pitchFamily="34" charset="0"/>
              </a:rPr>
              <a:t>Planification globale et évaluation des performances</a:t>
            </a:r>
          </a:p>
        </p:txBody>
      </p:sp>
      <p:sp>
        <p:nvSpPr>
          <p:cNvPr id="4" name="TextBox 3">
            <a:extLst>
              <a:ext uri="{FF2B5EF4-FFF2-40B4-BE49-F238E27FC236}">
                <a16:creationId xmlns:a16="http://schemas.microsoft.com/office/drawing/2014/main" id="{B0DF325E-1C1C-978D-5016-163A688F2215}"/>
              </a:ext>
            </a:extLst>
          </p:cNvPr>
          <p:cNvSpPr txBox="1"/>
          <p:nvPr>
            <p:custDataLst>
              <p:tags r:id="rId34"/>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Cycle de planification de la mission</a:t>
            </a:r>
          </a:p>
        </p:txBody>
      </p:sp>
    </p:spTree>
    <p:extLst>
      <p:ext uri="{BB962C8B-B14F-4D97-AF65-F5344CB8AC3E}">
        <p14:creationId xmlns:p14="http://schemas.microsoft.com/office/powerpoint/2010/main" val="1289222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D1BA568-5ACA-B4EC-1349-BED89FC7269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939CA11-BE9F-7DDE-FFAF-5BB53FC49305}"/>
              </a:ext>
            </a:extLst>
          </p:cNvPr>
          <p:cNvSpPr txBox="1"/>
          <p:nvPr>
            <p:custDataLst>
              <p:tags r:id="rId1"/>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Établissement du mandat</a:t>
            </a:r>
          </a:p>
        </p:txBody>
      </p:sp>
      <p:sp>
        <p:nvSpPr>
          <p:cNvPr id="7" name="TextBox 6">
            <a:extLst>
              <a:ext uri="{FF2B5EF4-FFF2-40B4-BE49-F238E27FC236}">
                <a16:creationId xmlns:a16="http://schemas.microsoft.com/office/drawing/2014/main" id="{41270928-61DB-9BB9-0D54-1AAE1F8E411E}"/>
              </a:ext>
            </a:extLst>
          </p:cNvPr>
          <p:cNvSpPr txBox="1"/>
          <p:nvPr>
            <p:custDataLst>
              <p:tags r:id="rId2"/>
            </p:custDataLst>
          </p:nvPr>
        </p:nvSpPr>
        <p:spPr>
          <a:xfrm>
            <a:off x="1595999" y="1690062"/>
            <a:ext cx="9000000" cy="34778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fr-FR" sz="2000" b="1" dirty="0">
                <a:latin typeface="Verdana"/>
                <a:ea typeface="Verdana"/>
              </a:rPr>
              <a:t>Comment sont établis les mandats pour les opérations de maintien de la paix ?</a:t>
            </a:r>
          </a:p>
          <a:p>
            <a:pPr marL="457200" indent="-457200">
              <a:spcBef>
                <a:spcPts val="600"/>
              </a:spcBef>
              <a:spcAft>
                <a:spcPts val="600"/>
              </a:spcAft>
              <a:buFont typeface="+mj-lt"/>
              <a:buAutoNum type="arabicPeriod"/>
            </a:pPr>
            <a:r>
              <a:rPr lang="fr-FR" sz="2000" dirty="0">
                <a:latin typeface="Verdana"/>
                <a:ea typeface="Verdana"/>
              </a:rPr>
              <a:t>Le Conseil de sécurité considère qu’une opération de maintien de la paix de l’ONU est une réponse appropriée à une situation de conflit.</a:t>
            </a:r>
          </a:p>
          <a:p>
            <a:pPr marL="457200" indent="-457200">
              <a:spcBef>
                <a:spcPts val="600"/>
              </a:spcBef>
              <a:spcAft>
                <a:spcPts val="600"/>
              </a:spcAft>
              <a:buFont typeface="+mj-lt"/>
              <a:buAutoNum type="arabicPeriod"/>
            </a:pPr>
            <a:r>
              <a:rPr lang="fr-FR" sz="2000" dirty="0">
                <a:latin typeface="Verdana"/>
                <a:ea typeface="Verdana"/>
              </a:rPr>
              <a:t>Une évaluation stratégique de la situation de conflit est effectuée pour déterminer la participation du système de l’ONU.</a:t>
            </a:r>
          </a:p>
          <a:p>
            <a:pPr marL="457200" indent="-457200">
              <a:spcBef>
                <a:spcPts val="600"/>
              </a:spcBef>
              <a:spcAft>
                <a:spcPts val="600"/>
              </a:spcAft>
              <a:buFont typeface="+mj-lt"/>
              <a:buAutoNum type="arabicPeriod"/>
            </a:pPr>
            <a:r>
              <a:rPr lang="fr-FR" sz="2000" dirty="0">
                <a:latin typeface="Verdana"/>
                <a:ea typeface="Verdana"/>
              </a:rPr>
              <a:t>Une mission d’évaluation technique est menée dans le pays afin d’analyser la situation sur le terrain.</a:t>
            </a:r>
          </a:p>
          <a:p>
            <a:pPr marL="457200" indent="-457200">
              <a:spcBef>
                <a:spcPts val="600"/>
              </a:spcBef>
              <a:spcAft>
                <a:spcPts val="600"/>
              </a:spcAft>
              <a:buFont typeface="+mj-lt"/>
              <a:buAutoNum type="arabicPeriod"/>
            </a:pPr>
            <a:r>
              <a:rPr lang="fr-FR" sz="2000" dirty="0">
                <a:latin typeface="Verdana"/>
                <a:ea typeface="Verdana"/>
              </a:rPr>
              <a:t>Le Conseil de sécurité décide de déployer une opération de maintien de la paix et adopte une résolution accompagnée d’un mandat.</a:t>
            </a:r>
          </a:p>
        </p:txBody>
      </p:sp>
      <p:cxnSp>
        <p:nvCxnSpPr>
          <p:cNvPr id="3" name="Straight Arrow Connector 2">
            <a:extLst>
              <a:ext uri="{FF2B5EF4-FFF2-40B4-BE49-F238E27FC236}">
                <a16:creationId xmlns:a16="http://schemas.microsoft.com/office/drawing/2014/main" id="{DD23E298-76FF-75AE-3EED-612CB3EB5DFE}"/>
              </a:ext>
            </a:extLst>
          </p:cNvPr>
          <p:cNvCxnSpPr>
            <a:cxnSpLocks/>
          </p:cNvCxnSpPr>
          <p:nvPr>
            <p:custDataLst>
              <p:tags r:id="rId3"/>
            </p:custDataLst>
          </p:nvPr>
        </p:nvCxnSpPr>
        <p:spPr>
          <a:xfrm>
            <a:off x="1373453" y="2648473"/>
            <a:ext cx="0" cy="2519464"/>
          </a:xfrm>
          <a:prstGeom prst="straightConnector1">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8468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43BF723-754A-8C35-2781-FF7339FB0EC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12A9D3D-8E75-C6AB-8CD3-B3B9F8808A74}"/>
              </a:ext>
            </a:extLst>
          </p:cNvPr>
          <p:cNvSpPr txBox="1"/>
          <p:nvPr>
            <p:custDataLst>
              <p:tags r:id="rId1"/>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Principaux documents de planification</a:t>
            </a:r>
          </a:p>
        </p:txBody>
      </p:sp>
      <p:sp>
        <p:nvSpPr>
          <p:cNvPr id="4" name="TextBox 3">
            <a:extLst>
              <a:ext uri="{FF2B5EF4-FFF2-40B4-BE49-F238E27FC236}">
                <a16:creationId xmlns:a16="http://schemas.microsoft.com/office/drawing/2014/main" id="{8EA78A10-9646-1AB7-E12B-3810F3DFE3E6}"/>
              </a:ext>
            </a:extLst>
          </p:cNvPr>
          <p:cNvSpPr txBox="1"/>
          <p:nvPr>
            <p:custDataLst>
              <p:tags r:id="rId2"/>
            </p:custDataLst>
          </p:nvPr>
        </p:nvSpPr>
        <p:spPr>
          <a:xfrm>
            <a:off x="1598645" y="1438354"/>
            <a:ext cx="9000000"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fr-FR" sz="2000" b="1" dirty="0">
                <a:effectLst/>
                <a:latin typeface="Verdana"/>
                <a:ea typeface="Calibri"/>
                <a:cs typeface="Arial"/>
              </a:rPr>
              <a:t>Les principaux documents de planification du cadre opérationnel sont les suivants</a:t>
            </a:r>
            <a:r>
              <a:rPr lang="fr-FR" sz="2000" b="1" dirty="0">
                <a:latin typeface="Verdana"/>
                <a:ea typeface="Calibri"/>
                <a:cs typeface="Arial"/>
              </a:rPr>
              <a:t> </a:t>
            </a:r>
            <a:r>
              <a:rPr lang="fr-FR" sz="2000" b="1" dirty="0">
                <a:effectLst/>
                <a:latin typeface="Verdana"/>
                <a:ea typeface="Calibri"/>
                <a:cs typeface="Arial"/>
              </a:rPr>
              <a:t>:  </a:t>
            </a:r>
          </a:p>
          <a:p>
            <a:pPr marL="342900" marR="0" lvl="0" indent="-342900">
              <a:spcBef>
                <a:spcPts val="600"/>
              </a:spcBef>
              <a:spcAft>
                <a:spcPts val="600"/>
              </a:spcAft>
              <a:buFont typeface="Arial"/>
              <a:buChar char="•"/>
            </a:pPr>
            <a:r>
              <a:rPr lang="fr-FR" sz="20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Concept de la mission</a:t>
            </a:r>
          </a:p>
          <a:p>
            <a:pPr marL="342900" marR="0" lvl="0" indent="-342900">
              <a:spcBef>
                <a:spcPts val="600"/>
              </a:spcBef>
              <a:spcAft>
                <a:spcPts val="600"/>
              </a:spcAft>
              <a:buFont typeface="Arial"/>
              <a:buChar char="•"/>
            </a:pPr>
            <a:r>
              <a:rPr lang="fr-FR" sz="2000" dirty="0">
                <a:solidFill>
                  <a:srgbClr val="000000"/>
                </a:solidFill>
                <a:effectLst/>
                <a:latin typeface="Verdana"/>
                <a:ea typeface="Calibri" panose="020F0502020204030204" pitchFamily="34" charset="0"/>
                <a:cs typeface="Arial"/>
              </a:rPr>
              <a:t>Concepts des opérations militaires et de police (</a:t>
            </a:r>
            <a:r>
              <a:rPr lang="fr-FR" sz="2000" dirty="0">
                <a:solidFill>
                  <a:srgbClr val="000000"/>
                </a:solidFill>
                <a:latin typeface="Verdana"/>
                <a:ea typeface="Calibri" panose="020F0502020204030204" pitchFamily="34" charset="0"/>
                <a:cs typeface="Arial"/>
              </a:rPr>
              <a:t>CONOPS</a:t>
            </a:r>
            <a:r>
              <a:rPr lang="fr-FR" sz="2000" dirty="0">
                <a:solidFill>
                  <a:srgbClr val="000000"/>
                </a:solidFill>
                <a:effectLst/>
                <a:latin typeface="Verdana"/>
                <a:ea typeface="Calibri" panose="020F0502020204030204" pitchFamily="34" charset="0"/>
                <a:cs typeface="Arial"/>
              </a:rPr>
              <a:t>)</a:t>
            </a:r>
            <a:r>
              <a:rPr lang="fr-FR" sz="2000" dirty="0">
                <a:solidFill>
                  <a:srgbClr val="000000"/>
                </a:solidFill>
                <a:latin typeface="Verdana"/>
                <a:ea typeface="Calibri" panose="020F0502020204030204" pitchFamily="34" charset="0"/>
                <a:cs typeface="Arial"/>
              </a:rPr>
              <a:t> </a:t>
            </a:r>
            <a:r>
              <a:rPr lang="fr-FR" sz="2000" dirty="0">
                <a:solidFill>
                  <a:srgbClr val="000000"/>
                </a:solidFill>
                <a:effectLst/>
                <a:latin typeface="Verdana"/>
                <a:ea typeface="Calibri" panose="020F0502020204030204" pitchFamily="34" charset="0"/>
                <a:cs typeface="Arial"/>
              </a:rPr>
              <a:t>et concept ou plan d’appui</a:t>
            </a:r>
          </a:p>
          <a:p>
            <a:pPr marL="342900" marR="0" lvl="0" indent="-342900">
              <a:spcBef>
                <a:spcPts val="600"/>
              </a:spcBef>
              <a:spcAft>
                <a:spcPts val="600"/>
              </a:spcAft>
              <a:buFont typeface="Arial"/>
              <a:buChar char="•"/>
            </a:pPr>
            <a:r>
              <a:rPr lang="fr-FR" sz="20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Plan de la mission</a:t>
            </a:r>
          </a:p>
          <a:p>
            <a:pPr marL="342900" marR="0" lvl="0" indent="-342900">
              <a:spcBef>
                <a:spcPts val="600"/>
              </a:spcBef>
              <a:spcAft>
                <a:spcPts val="600"/>
              </a:spcAft>
              <a:buFont typeface="Arial"/>
              <a:buChar char="•"/>
            </a:pPr>
            <a:r>
              <a:rPr lang="fr-FR" sz="20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Budgétisation axée sur les résultats (BAR)</a:t>
            </a:r>
          </a:p>
          <a:p>
            <a:pPr marL="342900" marR="0" lvl="0" indent="-342900">
              <a:spcBef>
                <a:spcPts val="600"/>
              </a:spcBef>
              <a:spcAft>
                <a:spcPts val="600"/>
              </a:spcAft>
              <a:buFont typeface="Arial"/>
              <a:buChar char="•"/>
            </a:pPr>
            <a:r>
              <a:rPr lang="fr-FR" sz="2000" dirty="0">
                <a:solidFill>
                  <a:srgbClr val="000000"/>
                </a:solidFill>
                <a:effectLst/>
                <a:latin typeface="Verdana"/>
                <a:ea typeface="Calibri"/>
                <a:cs typeface="Arial"/>
              </a:rPr>
              <a:t>Plan-cadre de coopération des Nations Unies pour le développement durable (PCNUDD)</a:t>
            </a:r>
          </a:p>
          <a:p>
            <a:pPr marL="342900" marR="0" lvl="0" indent="-342900">
              <a:spcBef>
                <a:spcPts val="600"/>
              </a:spcBef>
              <a:spcAft>
                <a:spcPts val="600"/>
              </a:spcAft>
              <a:buFont typeface="Arial"/>
              <a:buChar char="•"/>
            </a:pPr>
            <a:r>
              <a:rPr lang="fr-FR" sz="20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Dans certains cas, un cadre stratégique intégré (CSI) peut être utilisé. </a:t>
            </a:r>
          </a:p>
        </p:txBody>
      </p:sp>
    </p:spTree>
    <p:extLst>
      <p:ext uri="{BB962C8B-B14F-4D97-AF65-F5344CB8AC3E}">
        <p14:creationId xmlns:p14="http://schemas.microsoft.com/office/powerpoint/2010/main" val="22917188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6"/>
</p:tagLst>
</file>

<file path=ppt/tags/tag16.xml><?xml version="1.0" encoding="utf-8"?>
<p:tagLst xmlns:a="http://schemas.openxmlformats.org/drawingml/2006/main" xmlns:r="http://schemas.openxmlformats.org/officeDocument/2006/relationships" xmlns:p="http://schemas.openxmlformats.org/presentationml/2006/main">
  <p:tag name="NUM" val="7"/>
</p:tagLst>
</file>

<file path=ppt/tags/tag17.xml><?xml version="1.0" encoding="utf-8"?>
<p:tagLst xmlns:a="http://schemas.openxmlformats.org/drawingml/2006/main" xmlns:r="http://schemas.openxmlformats.org/officeDocument/2006/relationships" xmlns:p="http://schemas.openxmlformats.org/presentationml/2006/main">
  <p:tag name="NUM" val="8"/>
</p:tagLst>
</file>

<file path=ppt/tags/tag18.xml><?xml version="1.0" encoding="utf-8"?>
<p:tagLst xmlns:a="http://schemas.openxmlformats.org/drawingml/2006/main" xmlns:r="http://schemas.openxmlformats.org/officeDocument/2006/relationships" xmlns:p="http://schemas.openxmlformats.org/presentationml/2006/main">
  <p:tag name="NUM" val="9"/>
</p:tagLst>
</file>

<file path=ppt/tags/tag19.xml><?xml version="1.0" encoding="utf-8"?>
<p:tagLst xmlns:a="http://schemas.openxmlformats.org/drawingml/2006/main" xmlns:r="http://schemas.openxmlformats.org/officeDocument/2006/relationships" xmlns:p="http://schemas.openxmlformats.org/presentationml/2006/main">
  <p:tag name="NUM" val="10"/>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11"/>
</p:tagLst>
</file>

<file path=ppt/tags/tag21.xml><?xml version="1.0" encoding="utf-8"?>
<p:tagLst xmlns:a="http://schemas.openxmlformats.org/drawingml/2006/main" xmlns:r="http://schemas.openxmlformats.org/officeDocument/2006/relationships" xmlns:p="http://schemas.openxmlformats.org/presentationml/2006/main">
  <p:tag name="NUM" val="12"/>
</p:tagLst>
</file>

<file path=ppt/tags/tag22.xml><?xml version="1.0" encoding="utf-8"?>
<p:tagLst xmlns:a="http://schemas.openxmlformats.org/drawingml/2006/main" xmlns:r="http://schemas.openxmlformats.org/officeDocument/2006/relationships" xmlns:p="http://schemas.openxmlformats.org/presentationml/2006/main">
  <p:tag name="NUM" val="13"/>
</p:tagLst>
</file>

<file path=ppt/tags/tag23.xml><?xml version="1.0" encoding="utf-8"?>
<p:tagLst xmlns:a="http://schemas.openxmlformats.org/drawingml/2006/main" xmlns:r="http://schemas.openxmlformats.org/officeDocument/2006/relationships" xmlns:p="http://schemas.openxmlformats.org/presentationml/2006/main">
  <p:tag name="NUM" val="14"/>
</p:tagLst>
</file>

<file path=ppt/tags/tag24.xml><?xml version="1.0" encoding="utf-8"?>
<p:tagLst xmlns:a="http://schemas.openxmlformats.org/drawingml/2006/main" xmlns:r="http://schemas.openxmlformats.org/officeDocument/2006/relationships" xmlns:p="http://schemas.openxmlformats.org/presentationml/2006/main">
  <p:tag name="NUM" val="15"/>
</p:tagLst>
</file>

<file path=ppt/tags/tag25.xml><?xml version="1.0" encoding="utf-8"?>
<p:tagLst xmlns:a="http://schemas.openxmlformats.org/drawingml/2006/main" xmlns:r="http://schemas.openxmlformats.org/officeDocument/2006/relationships" xmlns:p="http://schemas.openxmlformats.org/presentationml/2006/main">
  <p:tag name="NUM" val="16"/>
</p:tagLst>
</file>

<file path=ppt/tags/tag26.xml><?xml version="1.0" encoding="utf-8"?>
<p:tagLst xmlns:a="http://schemas.openxmlformats.org/drawingml/2006/main" xmlns:r="http://schemas.openxmlformats.org/officeDocument/2006/relationships" xmlns:p="http://schemas.openxmlformats.org/presentationml/2006/main">
  <p:tag name="NUM" val="17"/>
</p:tagLst>
</file>

<file path=ppt/tags/tag27.xml><?xml version="1.0" encoding="utf-8"?>
<p:tagLst xmlns:a="http://schemas.openxmlformats.org/drawingml/2006/main" xmlns:r="http://schemas.openxmlformats.org/officeDocument/2006/relationships" xmlns:p="http://schemas.openxmlformats.org/presentationml/2006/main">
  <p:tag name="NUM" val="18"/>
</p:tagLst>
</file>

<file path=ppt/tags/tag28.xml><?xml version="1.0" encoding="utf-8"?>
<p:tagLst xmlns:a="http://schemas.openxmlformats.org/drawingml/2006/main" xmlns:r="http://schemas.openxmlformats.org/officeDocument/2006/relationships" xmlns:p="http://schemas.openxmlformats.org/presentationml/2006/main">
  <p:tag name="NUM" val="19"/>
</p:tagLst>
</file>

<file path=ppt/tags/tag29.xml><?xml version="1.0" encoding="utf-8"?>
<p:tagLst xmlns:a="http://schemas.openxmlformats.org/drawingml/2006/main" xmlns:r="http://schemas.openxmlformats.org/officeDocument/2006/relationships" xmlns:p="http://schemas.openxmlformats.org/presentationml/2006/main">
  <p:tag name="NUM" val="20"/>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21"/>
</p:tagLst>
</file>

<file path=ppt/tags/tag31.xml><?xml version="1.0" encoding="utf-8"?>
<p:tagLst xmlns:a="http://schemas.openxmlformats.org/drawingml/2006/main" xmlns:r="http://schemas.openxmlformats.org/officeDocument/2006/relationships" xmlns:p="http://schemas.openxmlformats.org/presentationml/2006/main">
  <p:tag name="NUM" val="22"/>
</p:tagLst>
</file>

<file path=ppt/tags/tag32.xml><?xml version="1.0" encoding="utf-8"?>
<p:tagLst xmlns:a="http://schemas.openxmlformats.org/drawingml/2006/main" xmlns:r="http://schemas.openxmlformats.org/officeDocument/2006/relationships" xmlns:p="http://schemas.openxmlformats.org/presentationml/2006/main">
  <p:tag name="NUM" val="23"/>
</p:tagLst>
</file>

<file path=ppt/tags/tag33.xml><?xml version="1.0" encoding="utf-8"?>
<p:tagLst xmlns:a="http://schemas.openxmlformats.org/drawingml/2006/main" xmlns:r="http://schemas.openxmlformats.org/officeDocument/2006/relationships" xmlns:p="http://schemas.openxmlformats.org/presentationml/2006/main">
  <p:tag name="NUM" val="24"/>
</p:tagLst>
</file>

<file path=ppt/tags/tag34.xml><?xml version="1.0" encoding="utf-8"?>
<p:tagLst xmlns:a="http://schemas.openxmlformats.org/drawingml/2006/main" xmlns:r="http://schemas.openxmlformats.org/officeDocument/2006/relationships" xmlns:p="http://schemas.openxmlformats.org/presentationml/2006/main">
  <p:tag name="NUM" val="25"/>
</p:tagLst>
</file>

<file path=ppt/tags/tag35.xml><?xml version="1.0" encoding="utf-8"?>
<p:tagLst xmlns:a="http://schemas.openxmlformats.org/drawingml/2006/main" xmlns:r="http://schemas.openxmlformats.org/officeDocument/2006/relationships" xmlns:p="http://schemas.openxmlformats.org/presentationml/2006/main">
  <p:tag name="NUM" val="26"/>
</p:tagLst>
</file>

<file path=ppt/tags/tag36.xml><?xml version="1.0" encoding="utf-8"?>
<p:tagLst xmlns:a="http://schemas.openxmlformats.org/drawingml/2006/main" xmlns:r="http://schemas.openxmlformats.org/officeDocument/2006/relationships" xmlns:p="http://schemas.openxmlformats.org/presentationml/2006/main">
  <p:tag name="NUM" val="27"/>
</p:tagLst>
</file>

<file path=ppt/tags/tag37.xml><?xml version="1.0" encoding="utf-8"?>
<p:tagLst xmlns:a="http://schemas.openxmlformats.org/drawingml/2006/main" xmlns:r="http://schemas.openxmlformats.org/officeDocument/2006/relationships" xmlns:p="http://schemas.openxmlformats.org/presentationml/2006/main">
  <p:tag name="NUM" val="28"/>
</p:tagLst>
</file>

<file path=ppt/tags/tag38.xml><?xml version="1.0" encoding="utf-8"?>
<p:tagLst xmlns:a="http://schemas.openxmlformats.org/drawingml/2006/main" xmlns:r="http://schemas.openxmlformats.org/officeDocument/2006/relationships" xmlns:p="http://schemas.openxmlformats.org/presentationml/2006/main">
  <p:tag name="NUM" val="29"/>
</p:tagLst>
</file>

<file path=ppt/tags/tag39.xml><?xml version="1.0" encoding="utf-8"?>
<p:tagLst xmlns:a="http://schemas.openxmlformats.org/drawingml/2006/main" xmlns:r="http://schemas.openxmlformats.org/officeDocument/2006/relationships" xmlns:p="http://schemas.openxmlformats.org/presentationml/2006/main">
  <p:tag name="NUM" val="30"/>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31"/>
</p:tagLst>
</file>

<file path=ppt/tags/tag41.xml><?xml version="1.0" encoding="utf-8"?>
<p:tagLst xmlns:a="http://schemas.openxmlformats.org/drawingml/2006/main" xmlns:r="http://schemas.openxmlformats.org/officeDocument/2006/relationships" xmlns:p="http://schemas.openxmlformats.org/presentationml/2006/main">
  <p:tag name="NUM" val="32"/>
</p:tagLst>
</file>

<file path=ppt/tags/tag42.xml><?xml version="1.0" encoding="utf-8"?>
<p:tagLst xmlns:a="http://schemas.openxmlformats.org/drawingml/2006/main" xmlns:r="http://schemas.openxmlformats.org/officeDocument/2006/relationships" xmlns:p="http://schemas.openxmlformats.org/presentationml/2006/main">
  <p:tag name="NUM" val="33"/>
</p:tagLst>
</file>

<file path=ppt/tags/tag43.xml><?xml version="1.0" encoding="utf-8"?>
<p:tagLst xmlns:a="http://schemas.openxmlformats.org/drawingml/2006/main" xmlns:r="http://schemas.openxmlformats.org/officeDocument/2006/relationships" xmlns:p="http://schemas.openxmlformats.org/presentationml/2006/main">
  <p:tag name="NUM" val="34"/>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1"/>
</p:tagLst>
</file>

<file path=ppt/tags/tag57.xml><?xml version="1.0" encoding="utf-8"?>
<p:tagLst xmlns:a="http://schemas.openxmlformats.org/drawingml/2006/main" xmlns:r="http://schemas.openxmlformats.org/officeDocument/2006/relationships" xmlns:p="http://schemas.openxmlformats.org/presentationml/2006/main">
  <p:tag name="NUM" val="2"/>
</p:tagLst>
</file>

<file path=ppt/tags/tag58.xml><?xml version="1.0" encoding="utf-8"?>
<p:tagLst xmlns:a="http://schemas.openxmlformats.org/drawingml/2006/main" xmlns:r="http://schemas.openxmlformats.org/officeDocument/2006/relationships" xmlns:p="http://schemas.openxmlformats.org/presentationml/2006/main">
  <p:tag name="NUM" val="3"/>
</p:tagLst>
</file>

<file path=ppt/tags/tag59.xml><?xml version="1.0" encoding="utf-8"?>
<p:tagLst xmlns:a="http://schemas.openxmlformats.org/drawingml/2006/main" xmlns:r="http://schemas.openxmlformats.org/officeDocument/2006/relationships" xmlns:p="http://schemas.openxmlformats.org/presentationml/2006/main">
  <p:tag name="NUM" val="4"/>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5"/>
</p:tagLst>
</file>

<file path=ppt/tags/tag61.xml><?xml version="1.0" encoding="utf-8"?>
<p:tagLst xmlns:a="http://schemas.openxmlformats.org/drawingml/2006/main" xmlns:r="http://schemas.openxmlformats.org/officeDocument/2006/relationships" xmlns:p="http://schemas.openxmlformats.org/presentationml/2006/main">
  <p:tag name="NUM" val="6"/>
</p:tagLst>
</file>

<file path=ppt/tags/tag62.xml><?xml version="1.0" encoding="utf-8"?>
<p:tagLst xmlns:a="http://schemas.openxmlformats.org/drawingml/2006/main" xmlns:r="http://schemas.openxmlformats.org/officeDocument/2006/relationships" xmlns:p="http://schemas.openxmlformats.org/presentationml/2006/main">
  <p:tag name="NUM" val="7"/>
</p:tagLst>
</file>

<file path=ppt/tags/tag63.xml><?xml version="1.0" encoding="utf-8"?>
<p:tagLst xmlns:a="http://schemas.openxmlformats.org/drawingml/2006/main" xmlns:r="http://schemas.openxmlformats.org/officeDocument/2006/relationships" xmlns:p="http://schemas.openxmlformats.org/presentationml/2006/main">
  <p:tag name="NUM" val="8"/>
</p:tagLst>
</file>

<file path=ppt/tags/tag64.xml><?xml version="1.0" encoding="utf-8"?>
<p:tagLst xmlns:a="http://schemas.openxmlformats.org/drawingml/2006/main" xmlns:r="http://schemas.openxmlformats.org/officeDocument/2006/relationships" xmlns:p="http://schemas.openxmlformats.org/presentationml/2006/main">
  <p:tag name="NUM" val="9"/>
</p:tagLst>
</file>

<file path=ppt/tags/tag65.xml><?xml version="1.0" encoding="utf-8"?>
<p:tagLst xmlns:a="http://schemas.openxmlformats.org/drawingml/2006/main" xmlns:r="http://schemas.openxmlformats.org/officeDocument/2006/relationships" xmlns:p="http://schemas.openxmlformats.org/presentationml/2006/main">
  <p:tag name="NUM" val="10"/>
</p:tagLst>
</file>

<file path=ppt/tags/tag66.xml><?xml version="1.0" encoding="utf-8"?>
<p:tagLst xmlns:a="http://schemas.openxmlformats.org/drawingml/2006/main" xmlns:r="http://schemas.openxmlformats.org/officeDocument/2006/relationships" xmlns:p="http://schemas.openxmlformats.org/presentationml/2006/main">
  <p:tag name="NUM" val="11"/>
</p:tagLst>
</file>

<file path=ppt/tags/tag67.xml><?xml version="1.0" encoding="utf-8"?>
<p:tagLst xmlns:a="http://schemas.openxmlformats.org/drawingml/2006/main" xmlns:r="http://schemas.openxmlformats.org/officeDocument/2006/relationships" xmlns:p="http://schemas.openxmlformats.org/presentationml/2006/main">
  <p:tag name="NUM" val="12"/>
</p:tagLst>
</file>

<file path=ppt/tags/tag68.xml><?xml version="1.0" encoding="utf-8"?>
<p:tagLst xmlns:a="http://schemas.openxmlformats.org/drawingml/2006/main" xmlns:r="http://schemas.openxmlformats.org/officeDocument/2006/relationships" xmlns:p="http://schemas.openxmlformats.org/presentationml/2006/main">
  <p:tag name="NUM" val="13"/>
</p:tagLst>
</file>

<file path=ppt/tags/tag69.xml><?xml version="1.0" encoding="utf-8"?>
<p:tagLst xmlns:a="http://schemas.openxmlformats.org/drawingml/2006/main" xmlns:r="http://schemas.openxmlformats.org/officeDocument/2006/relationships" xmlns:p="http://schemas.openxmlformats.org/presentationml/2006/main">
  <p:tag name="NUM" val="14"/>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72.xml><?xml version="1.0" encoding="utf-8"?>
<p:tagLst xmlns:a="http://schemas.openxmlformats.org/drawingml/2006/main" xmlns:r="http://schemas.openxmlformats.org/officeDocument/2006/relationships" xmlns:p="http://schemas.openxmlformats.org/presentationml/2006/main">
  <p:tag name="NUM" val="3"/>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52591365DD56D4D8750E674CD62EF32" ma:contentTypeVersion="23" ma:contentTypeDescription="Create a new document." ma:contentTypeScope="" ma:versionID="cb13b2ccf3ff550db0c30d0bf35d4c0f">
  <xsd:schema xmlns:xsd="http://www.w3.org/2001/XMLSchema" xmlns:xs="http://www.w3.org/2001/XMLSchema" xmlns:p="http://schemas.microsoft.com/office/2006/metadata/properties" xmlns:ns2="ffaef953-2cda-4d9d-b070-85228d2d3b5f" xmlns:ns3="756f3f7a-cc20-4157-bc78-ddc9769d8db6" xmlns:ns4="985ec44e-1bab-4c0b-9df0-6ba128686fc9" targetNamespace="http://schemas.microsoft.com/office/2006/metadata/properties" ma:root="true" ma:fieldsID="86e953e7722f0059faeeaa7490a364c2" ns2:_="" ns3:_="" ns4:_="">
    <xsd:import namespace="ffaef953-2cda-4d9d-b070-85228d2d3b5f"/>
    <xsd:import namespace="756f3f7a-cc20-4157-bc78-ddc9769d8db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_x0023_"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_Flow_SignoffStatus" minOccurs="0"/>
                <xsd:element ref="ns2:MediaLengthInSeconds" minOccurs="0"/>
                <xsd:element ref="ns4: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aef953-2cda-4d9d-b070-85228d2d3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x0023_" ma:index="12" nillable="true" ma:displayName="#" ma:format="Dropdown" ma:internalName="_x0023_" ma:percentage="FALSE">
      <xsd:simpleType>
        <xsd:restriction base="dms:Number"/>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6f3f7a-cc20-4157-bc78-ddc9769d8d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48d4a9f-cfb2-42af-b391-1b84484739eb}" ma:internalName="TaxCatchAll" ma:showField="CatchAllData" ma:web="756f3f7a-cc20-4157-bc78-ddc9769d8d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faef953-2cda-4d9d-b070-85228d2d3b5f">
      <Terms xmlns="http://schemas.microsoft.com/office/infopath/2007/PartnerControls"/>
    </lcf76f155ced4ddcb4097134ff3c332f>
    <TaxCatchAll xmlns="985ec44e-1bab-4c0b-9df0-6ba128686fc9" xsi:nil="true"/>
    <SharedWithUsers xmlns="756f3f7a-cc20-4157-bc78-ddc9769d8db6">
      <UserInfo>
        <DisplayName/>
        <AccountId xsi:nil="true"/>
        <AccountType/>
      </UserInfo>
    </SharedWithUsers>
    <_Flow_SignoffStatus xmlns="ffaef953-2cda-4d9d-b070-85228d2d3b5f" xsi:nil="true"/>
    <_x0023_ xmlns="ffaef953-2cda-4d9d-b070-85228d2d3b5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D0123C-783E-4EEE-B488-7165545B6E78}"/>
</file>

<file path=customXml/itemProps2.xml><?xml version="1.0" encoding="utf-8"?>
<ds:datastoreItem xmlns:ds="http://schemas.openxmlformats.org/officeDocument/2006/customXml" ds:itemID="{60689EA7-CE69-4D4F-8F10-39209AC0F36C}">
  <ds:schemaRefs>
    <ds:schemaRef ds:uri="http://schemas.microsoft.com/office/2006/metadata/properties"/>
    <ds:schemaRef ds:uri="http://purl.org/dc/dcmitype/"/>
    <ds:schemaRef ds:uri="http://schemas.openxmlformats.org/package/2006/metadata/core-properties"/>
    <ds:schemaRef ds:uri="2286246c-fc21-4ee8-a407-068ba74e6317"/>
    <ds:schemaRef ds:uri="http://www.w3.org/XML/1998/namespace"/>
    <ds:schemaRef ds:uri="http://schemas.microsoft.com/office/2006/documentManagement/types"/>
    <ds:schemaRef ds:uri="28943420-3cce-465e-a204-04bce5f1b343"/>
    <ds:schemaRef ds:uri="http://schemas.microsoft.com/office/infopath/2007/PartnerControls"/>
    <ds:schemaRef ds:uri="http://purl.org/dc/terms/"/>
    <ds:schemaRef ds:uri="http://purl.org/dc/elements/1.1/"/>
    <ds:schemaRef ds:uri="ffaef953-2cda-4d9d-b070-85228d2d3b5f"/>
    <ds:schemaRef ds:uri="985ec44e-1bab-4c0b-9df0-6ba128686fc9"/>
    <ds:schemaRef ds:uri="756f3f7a-cc20-4157-bc78-ddc9769d8db6"/>
  </ds:schemaRefs>
</ds:datastoreItem>
</file>

<file path=customXml/itemProps3.xml><?xml version="1.0" encoding="utf-8"?>
<ds:datastoreItem xmlns:ds="http://schemas.openxmlformats.org/officeDocument/2006/customXml" ds:itemID="{883906A3-39D1-4884-A96C-63D1043103C5}">
  <ds:schemaRefs>
    <ds:schemaRef ds:uri="http://schemas.microsoft.com/sharepoint/v3/contenttype/forms"/>
  </ds:schemaRefs>
</ds:datastoreItem>
</file>

<file path=docMetadata/LabelInfo.xml><?xml version="1.0" encoding="utf-8"?>
<clbl:labelList xmlns:clbl="http://schemas.microsoft.com/office/2020/mipLabelMetadata">
  <clbl:label id="{8b77875e-5908-45a0-9cb4-dec9ae074618}" enabled="1" method="Privileged" siteId="{0f9e35db-544f-4f60-bdcc-5ea416e6dc70}" contentBits="0" removed="0"/>
</clbl:labelList>
</file>

<file path=docProps/app.xml><?xml version="1.0" encoding="utf-8"?>
<Properties xmlns="http://schemas.openxmlformats.org/officeDocument/2006/extended-properties" xmlns:vt="http://schemas.openxmlformats.org/officeDocument/2006/docPropsVTypes">
  <Template/>
  <TotalTime>0</TotalTime>
  <Words>988</Words>
  <Application>Microsoft Office PowerPoint</Application>
  <PresentationFormat>Widescreen</PresentationFormat>
  <Paragraphs>111</Paragraphs>
  <Slides>16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Century Gothic</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VOVF</dc:creator>
  <cp:lastModifiedBy>VOVF</cp:lastModifiedBy>
  <cp:revision>38</cp:revision>
  <dcterms:created xsi:type="dcterms:W3CDTF">2023-10-04T18:52:03Z</dcterms:created>
  <dcterms:modified xsi:type="dcterms:W3CDTF">2025-11-01T16:01:06Z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0x010100E52591365DD56D4D8750E674CD62EF32</vt:lpwstr>
  </property>
  <property fmtid="{D5CDD505-2E9C-101B-9397-08002B2CF9AE}" pid="3" name="MediaServiceImageTags">
    <vt:lpwstr/>
  </property>
  <property fmtid="{D5CDD505-2E9C-101B-9397-08002B2CF9AE}" pid="4" name="Order">
    <vt:r8>50230500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